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44" r:id="rId1"/>
  </p:sldMasterIdLst>
  <p:notesMasterIdLst>
    <p:notesMasterId r:id="rId49"/>
  </p:notesMasterIdLst>
  <p:sldIdLst>
    <p:sldId id="325" r:id="rId2"/>
    <p:sldId id="273" r:id="rId3"/>
    <p:sldId id="326" r:id="rId4"/>
    <p:sldId id="328" r:id="rId5"/>
    <p:sldId id="329" r:id="rId6"/>
    <p:sldId id="333" r:id="rId7"/>
    <p:sldId id="330" r:id="rId8"/>
    <p:sldId id="332" r:id="rId9"/>
    <p:sldId id="336" r:id="rId10"/>
    <p:sldId id="378" r:id="rId11"/>
    <p:sldId id="385" r:id="rId12"/>
    <p:sldId id="386" r:id="rId13"/>
    <p:sldId id="337" r:id="rId14"/>
    <p:sldId id="346" r:id="rId15"/>
    <p:sldId id="338" r:id="rId16"/>
    <p:sldId id="343" r:id="rId17"/>
    <p:sldId id="345" r:id="rId18"/>
    <p:sldId id="365" r:id="rId19"/>
    <p:sldId id="370" r:id="rId20"/>
    <p:sldId id="366" r:id="rId21"/>
    <p:sldId id="367" r:id="rId22"/>
    <p:sldId id="350" r:id="rId23"/>
    <p:sldId id="377" r:id="rId24"/>
    <p:sldId id="376" r:id="rId25"/>
    <p:sldId id="381" r:id="rId26"/>
    <p:sldId id="368" r:id="rId27"/>
    <p:sldId id="369" r:id="rId28"/>
    <p:sldId id="339" r:id="rId29"/>
    <p:sldId id="340" r:id="rId30"/>
    <p:sldId id="341" r:id="rId31"/>
    <p:sldId id="342" r:id="rId32"/>
    <p:sldId id="344" r:id="rId33"/>
    <p:sldId id="347" r:id="rId34"/>
    <p:sldId id="354" r:id="rId35"/>
    <p:sldId id="360" r:id="rId36"/>
    <p:sldId id="361" r:id="rId37"/>
    <p:sldId id="362" r:id="rId38"/>
    <p:sldId id="363" r:id="rId39"/>
    <p:sldId id="364" r:id="rId40"/>
    <p:sldId id="372" r:id="rId41"/>
    <p:sldId id="373" r:id="rId42"/>
    <p:sldId id="374" r:id="rId43"/>
    <p:sldId id="382" r:id="rId44"/>
    <p:sldId id="379" r:id="rId45"/>
    <p:sldId id="383" r:id="rId46"/>
    <p:sldId id="384" r:id="rId47"/>
    <p:sldId id="380" r:id="rId4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5A83CA08-16F3-5140-9E04-7F26D6E6D038}">
          <p14:sldIdLst>
            <p14:sldId id="325"/>
          </p14:sldIdLst>
        </p14:section>
        <p14:section name="系统简介" id="{F1D95924-1E59-A147-82D1-67440CBF1126}">
          <p14:sldIdLst>
            <p14:sldId id="273"/>
            <p14:sldId id="326"/>
          </p14:sldIdLst>
        </p14:section>
        <p14:section name="Dock" id="{EE165C78-AF23-D749-B32B-25431CEA7C68}">
          <p14:sldIdLst>
            <p14:sldId id="328"/>
            <p14:sldId id="329"/>
            <p14:sldId id="333"/>
            <p14:sldId id="330"/>
          </p14:sldIdLst>
        </p14:section>
        <p14:section name="菜单栏" id="{C110AB25-0319-8649-B9F1-A0BD3F053E00}">
          <p14:sldIdLst>
            <p14:sldId id="332"/>
            <p14:sldId id="336"/>
            <p14:sldId id="378"/>
            <p14:sldId id="385"/>
            <p14:sldId id="386"/>
          </p14:sldIdLst>
        </p14:section>
        <p14:section name="Finder" id="{CC3F6830-479C-894B-8E49-56969660C515}">
          <p14:sldIdLst>
            <p14:sldId id="337"/>
            <p14:sldId id="346"/>
            <p14:sldId id="338"/>
            <p14:sldId id="343"/>
            <p14:sldId id="345"/>
          </p14:sldIdLst>
        </p14:section>
        <p14:section name="常用软件" id="{722C5246-DF5F-BC4D-AB53-F7E1BF7853F2}">
          <p14:sldIdLst>
            <p14:sldId id="365"/>
            <p14:sldId id="370"/>
            <p14:sldId id="366"/>
            <p14:sldId id="367"/>
            <p14:sldId id="350"/>
            <p14:sldId id="377"/>
          </p14:sldIdLst>
        </p14:section>
        <p14:section name="键盘和快捷键" id="{E3213DC7-D29F-504C-844D-A28AF60109DA}">
          <p14:sldIdLst>
            <p14:sldId id="376"/>
            <p14:sldId id="381"/>
          </p14:sldIdLst>
        </p14:section>
        <p14:section name="窗口操作" id="{7983C36F-CE48-5A4C-B93D-1F04213628DE}">
          <p14:sldIdLst>
            <p14:sldId id="368"/>
            <p14:sldId id="369"/>
          </p14:sldIdLst>
        </p14:section>
        <p14:section name="文件操作" id="{232B6640-2656-034E-97E9-D103657B81E7}">
          <p14:sldIdLst>
            <p14:sldId id="339"/>
            <p14:sldId id="340"/>
            <p14:sldId id="341"/>
            <p14:sldId id="342"/>
            <p14:sldId id="344"/>
            <p14:sldId id="347"/>
          </p14:sldIdLst>
        </p14:section>
        <p14:section name="软件操作" id="{275E07D4-64D3-024F-908D-17CA1609C27C}">
          <p14:sldIdLst>
            <p14:sldId id="354"/>
            <p14:sldId id="360"/>
            <p14:sldId id="361"/>
            <p14:sldId id="362"/>
            <p14:sldId id="363"/>
            <p14:sldId id="364"/>
          </p14:sldIdLst>
        </p14:section>
        <p14:section name="移动硬盘\U盘" id="{0E7B978E-31DF-4C4A-91FA-46E1D967A7E6}">
          <p14:sldIdLst>
            <p14:sldId id="372"/>
            <p14:sldId id="373"/>
            <p14:sldId id="374"/>
            <p14:sldId id="382"/>
          </p14:sldIdLst>
        </p14:section>
        <p14:section name="文件系统和Unix指令" id="{1D423FE4-E84B-C44F-9CCD-DDBF01982D75}">
          <p14:sldIdLst>
            <p14:sldId id="379"/>
            <p14:sldId id="383"/>
            <p14:sldId id="384"/>
          </p14:sldIdLst>
        </p14:section>
        <p14:section name="习题" id="{3B46920C-A243-2A40-880B-B68A5CE28CA2}">
          <p14:sldIdLst>
            <p14:sldId id="3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80" autoAdjust="0"/>
  </p:normalViewPr>
  <p:slideViewPr>
    <p:cSldViewPr>
      <p:cViewPr varScale="1">
        <p:scale>
          <a:sx n="88" d="100"/>
          <a:sy n="88" d="100"/>
        </p:scale>
        <p:origin x="-992" y="-104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CE08A3F-9C21-9E4B-B322-F14EF7572877}" type="datetimeFigureOut">
              <a:rPr lang="en-US"/>
              <a:pPr>
                <a:defRPr/>
              </a:pPr>
              <a:t>15/5/4</a:t>
            </a:fld>
            <a:endParaRPr lang="en-US" dirty="0"/>
          </a:p>
        </p:txBody>
      </p:sp>
      <p:sp>
        <p:nvSpPr>
          <p:cNvPr id="295940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5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5606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837822-51C6-D34D-98A2-1D6F90E095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215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kumimoji="1" lang="en-US" altLang="zh-CN" dirty="0" smtClean="0"/>
              <a:t>iMac</a:t>
            </a:r>
            <a:r>
              <a:rPr kumimoji="1" lang="zh-CN" altLang="en-US" dirty="0" smtClean="0"/>
              <a:t>的鼠标默认是没有右击的，可以在“偏好设置”的“鼠标</a:t>
            </a:r>
            <a:r>
              <a:rPr kumimoji="1" lang="zh-CN" altLang="en-US" smtClean="0"/>
              <a:t>”中进行调节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9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上面的图片分别演示了：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预览文件夹（预览的内容有：文件夹名称、文件夹大小、文件夹内部的内容数量、文件夹的最近修改时间）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txt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PDF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endParaRPr lang="en-US" altLang="zh-CN" dirty="0" smtClean="0"/>
          </a:p>
          <a:p>
            <a:pPr>
              <a:buFont typeface="Arial"/>
              <a:buNone/>
              <a:defRPr/>
            </a:pPr>
            <a:r>
              <a:rPr lang="zh-CN" altLang="en-US" dirty="0" smtClean="0"/>
              <a:t>其实这个预览功能支持所有的文件和文件夹，比如</a:t>
            </a:r>
            <a:r>
              <a:rPr lang="en-US" altLang="zh-CN" dirty="0" smtClean="0"/>
              <a:t>MP4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MP3</a:t>
            </a:r>
            <a:r>
              <a:rPr lang="zh-CN" altLang="en-US" dirty="0" smtClean="0"/>
              <a:t>文件等都支持</a:t>
            </a:r>
            <a:endParaRPr lang="zh-CN" altLang="en-US" dirty="0"/>
          </a:p>
        </p:txBody>
      </p:sp>
      <p:sp>
        <p:nvSpPr>
          <p:cNvPr id="60006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100878C-AA64-7F41-B132-0DAF1E47AE14}" type="slidenum">
              <a:rPr kumimoji="0" lang="en-US" altLang="zh-CN" sz="1200"/>
              <a:pPr/>
              <a:t>28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zh-CN" sz="1200" dirty="0" smtClean="0">
              <a:latin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665162"/>
          </a:xfrm>
        </p:spPr>
        <p:txBody>
          <a:bodyPr anchor="ctr">
            <a:normAutofit/>
          </a:bodyPr>
          <a:lstStyle>
            <a:lvl1pPr algn="l">
              <a:defRPr sz="280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792663"/>
          </a:xfrm>
        </p:spPr>
        <p:txBody>
          <a:bodyPr/>
          <a:lstStyle>
            <a:lvl1pPr marL="365760" indent="-365760">
              <a:buFont typeface="Arial"/>
              <a:buChar char="•"/>
              <a:defRPr>
                <a:latin typeface="华文细黑"/>
                <a:ea typeface="华文细黑"/>
                <a:cs typeface="华文细黑"/>
              </a:defRPr>
            </a:lvl1pPr>
            <a:lvl2pPr marL="731520" indent="-365760">
              <a:buSzPct val="100000"/>
              <a:buFont typeface="Symbol" charset="2"/>
              <a:buChar char="-"/>
              <a:defRPr>
                <a:latin typeface="华文细黑"/>
                <a:ea typeface="华文细黑"/>
                <a:cs typeface="华文细黑"/>
              </a:defRPr>
            </a:lvl2pPr>
            <a:lvl3pPr marL="1097280" indent="-320040">
              <a:buFont typeface="Arial"/>
              <a:buChar char="•"/>
              <a:defRPr>
                <a:latin typeface="华文细黑"/>
                <a:ea typeface="华文细黑"/>
                <a:cs typeface="华文细黑"/>
              </a:defRPr>
            </a:lvl3pPr>
            <a:lvl4pPr marL="1371600" indent="-274320">
              <a:buSzPct val="100000"/>
              <a:buFont typeface="Symbol" charset="2"/>
              <a:buChar char="-"/>
              <a:defRPr>
                <a:latin typeface="华文细黑"/>
                <a:ea typeface="华文细黑"/>
                <a:cs typeface="华文细黑"/>
              </a:defRPr>
            </a:lvl4pPr>
            <a:lvl5pPr marL="1645920" indent="-274320">
              <a:buSzPct val="100000"/>
              <a:buFont typeface="Heiti SC Light"/>
              <a:buChar char="»"/>
              <a:defRPr>
                <a:latin typeface="华文细黑"/>
                <a:ea typeface="华文细黑"/>
                <a:cs typeface="华文细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3177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ACDB0C32-7029-2949-BCD8-6FCD87A2D7B2}" type="datetimeFigureOut">
              <a:rPr kumimoji="1" lang="zh-CN" altLang="en-US" smtClean="0"/>
              <a:pPr/>
              <a:t>15/5/4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19400" y="6353177"/>
            <a:ext cx="3124200" cy="365125"/>
          </a:xfrm>
        </p:spPr>
        <p:txBody>
          <a:bodyPr/>
          <a:lstStyle>
            <a:lvl1pPr algn="ctr">
              <a:defRPr/>
            </a:lvl1pPr>
          </a:lstStyle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46828"/>
            <a:ext cx="2133600" cy="365125"/>
          </a:xfrm>
        </p:spPr>
        <p:txBody>
          <a:bodyPr/>
          <a:lstStyle>
            <a:lvl1pPr>
              <a:defRPr sz="1200"/>
            </a:lvl1pPr>
          </a:lstStyle>
          <a:p>
            <a:fld id="{93A1E051-C4FA-934E-9C28-5B7C8506EA5D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9" name="图片 8" descr="logo（透明底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030"/>
            <a:ext cx="1763688" cy="70567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7524328" y="692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b="1" dirty="0" smtClean="0">
                <a:latin typeface="微软雅黑"/>
                <a:ea typeface="微软雅黑"/>
                <a:cs typeface="微软雅黑"/>
              </a:rPr>
              <a:t>鹏途教育</a:t>
            </a:r>
            <a:endParaRPr kumimoji="1" lang="zh-CN" altLang="en-US" sz="18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06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302D7-9A78-EA48-8888-E1C3D48913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15/5/4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3" descr="C:\Users\zhangzihuiya\Desktop\1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0" y="0"/>
            <a:ext cx="9144000" cy="1024128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9" name="直接连接符 11"/>
          <p:cNvCxnSpPr/>
          <p:nvPr userDrawn="1"/>
        </p:nvCxnSpPr>
        <p:spPr>
          <a:xfrm>
            <a:off x="-36512" y="1124744"/>
            <a:ext cx="9235440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934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45" r:id="rId1"/>
    <p:sldLayoutId id="2147485546" r:id="rId2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6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ctr">
            <a:normAutofit fontScale="90000"/>
          </a:bodyPr>
          <a:lstStyle/>
          <a:p>
            <a:pPr algn="ctr" eaLnBrk="1" hangingPunct="1">
              <a:defRPr/>
            </a:pPr>
            <a:r>
              <a:rPr kumimoji="0" lang="en-US" altLang="zh-CN" sz="4800" b="1" dirty="0">
                <a:latin typeface="+mj-ea"/>
                <a:cs typeface="黑体" charset="0"/>
              </a:rPr>
              <a:t>Mac OS X</a:t>
            </a:r>
            <a:endParaRPr kumimoji="0" lang="zh-CN" altLang="en-US" sz="4800" b="1" dirty="0" smtClean="0">
              <a:latin typeface="+mj-ea"/>
              <a:cs typeface="黑体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699792" y="2996952"/>
            <a:ext cx="388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 sz="3600" b="1" dirty="0"/>
              <a:t>讲师</a:t>
            </a:r>
            <a:r>
              <a:rPr kumimoji="0" lang="zh-CN" altLang="en-US" sz="3600" b="1" dirty="0" smtClean="0"/>
              <a:t>：</a:t>
            </a:r>
            <a:r>
              <a:rPr kumimoji="0" lang="zh-CN" altLang="en-US" sz="3600" b="1" dirty="0" smtClean="0"/>
              <a:t>龚俊慧</a:t>
            </a:r>
            <a:endParaRPr kumimoji="0" lang="zh-CN" altLang="en-US" sz="3600" dirty="0">
              <a:ea typeface="华文行楷" charset="0"/>
              <a:cs typeface="华文行楷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06178" name="内容占位符 2"/>
          <p:cNvSpPr txBox="1">
            <a:spLocks/>
          </p:cNvSpPr>
          <p:nvPr/>
        </p:nvSpPr>
        <p:spPr bwMode="auto">
          <a:xfrm>
            <a:off x="323850" y="1916113"/>
            <a:ext cx="85693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>
                <a:latin typeface="Courier New" charset="0"/>
              </a:rPr>
              <a:t>菜单栏最右边还有一些常用的菜单选项</a:t>
            </a:r>
            <a:endParaRPr lang="zh-CN" altLang="en-US" sz="2000" dirty="0">
              <a:latin typeface="Courier New" charset="0"/>
            </a:endParaRPr>
          </a:p>
        </p:txBody>
      </p:sp>
      <p:pic>
        <p:nvPicPr>
          <p:cNvPr id="3" name="图片 2" descr="QQ20130605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787810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菜单栏</a:t>
            </a:r>
            <a:r>
              <a:rPr lang="en-US" altLang="zh-CN" dirty="0" smtClean="0">
                <a:latin typeface="宋体"/>
                <a:ea typeface="宋体"/>
                <a:cs typeface="宋体"/>
              </a:rPr>
              <a:t>4</a:t>
            </a:r>
            <a:r>
              <a:rPr lang="en-US" altLang="zh-CN" dirty="0" smtClean="0">
                <a:latin typeface="+mj-ea"/>
                <a:cs typeface="宋体" charset="0"/>
              </a:rPr>
              <a:t>-</a:t>
            </a:r>
            <a:r>
              <a:rPr lang="zh-CN" altLang="en-US" dirty="0" smtClean="0">
                <a:latin typeface="+mj-ea"/>
                <a:cs typeface="宋体" charset="0"/>
              </a:rPr>
              <a:t>强制</a:t>
            </a:r>
            <a:r>
              <a:rPr lang="zh-CN" altLang="en-US" dirty="0">
                <a:latin typeface="+mj-ea"/>
                <a:cs typeface="宋体" charset="0"/>
              </a:rPr>
              <a:t>退出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点击屏幕左上角的黑色苹果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304131" name="图片 4" descr="QQ20121130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6119812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8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  <a:cs typeface="宋体" charset="0"/>
              </a:rPr>
              <a:t>菜单栏</a:t>
            </a:r>
            <a:r>
              <a:rPr lang="en-US" altLang="zh-CN" dirty="0" smtClean="0">
                <a:latin typeface="+mn-ea"/>
                <a:ea typeface="+mn-ea"/>
                <a:cs typeface="宋体" charset="0"/>
              </a:rPr>
              <a:t>5-</a:t>
            </a:r>
            <a:r>
              <a:rPr lang="en-US" altLang="en-US" dirty="0" smtClean="0">
                <a:latin typeface="+mn-ea"/>
                <a:ea typeface="+mn-ea"/>
                <a:cs typeface="宋体" charset="0"/>
              </a:rPr>
              <a:t>Spotlight</a:t>
            </a:r>
            <a:endParaRPr lang="zh-CN" altLang="en-US" dirty="0">
              <a:latin typeface="+mn-ea"/>
              <a:ea typeface="+mn-ea"/>
              <a:cs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屏幕右上角有个</a:t>
            </a:r>
            <a:r>
              <a:rPr lang="en-US" altLang="zh-CN" sz="1800" dirty="0" smtClean="0">
                <a:latin typeface="+mn-ea"/>
              </a:rPr>
              <a:t>Spotlight</a:t>
            </a:r>
            <a:r>
              <a:rPr lang="zh-CN" altLang="en-US" sz="1800" dirty="0" smtClean="0">
                <a:latin typeface="+mn-ea"/>
              </a:rPr>
              <a:t>功能，可以在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中快速搜索软件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文件夹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比如输入一个“</a:t>
            </a:r>
            <a:r>
              <a:rPr lang="en-US" altLang="zh-CN" sz="1800" dirty="0" smtClean="0">
                <a:latin typeface="+mn-ea"/>
              </a:rPr>
              <a:t>MP4</a:t>
            </a:r>
            <a:r>
              <a:rPr lang="zh-CN" altLang="en-US" sz="1800" dirty="0" smtClean="0">
                <a:latin typeface="+mn-ea"/>
              </a:rPr>
              <a:t>”，就会把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上包含“</a:t>
            </a:r>
            <a:r>
              <a:rPr lang="en-US" altLang="zh-CN" sz="1800" dirty="0" smtClean="0">
                <a:latin typeface="+mn-ea"/>
              </a:rPr>
              <a:t>MP4</a:t>
            </a:r>
            <a:r>
              <a:rPr lang="zh-CN" altLang="en-US" sz="1800" dirty="0" smtClean="0">
                <a:latin typeface="+mn-ea"/>
              </a:rPr>
              <a:t>”字眼的文件和文件夹都搜索出来。也可以用来搜索软件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2" name="图片 1" descr="QQ20130605-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5435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endParaRPr lang="zh-CN" altLang="en-US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相当于</a:t>
            </a:r>
            <a:r>
              <a:rPr lang="en-US" altLang="zh-CN" sz="1800" dirty="0" smtClean="0">
                <a:latin typeface="+mn-ea"/>
              </a:rPr>
              <a:t>Windows</a:t>
            </a:r>
            <a:r>
              <a:rPr lang="zh-CN" altLang="en-US" sz="1800" dirty="0" smtClean="0">
                <a:latin typeface="+mn-ea"/>
              </a:rPr>
              <a:t>中的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我的电脑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／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计算机</a:t>
            </a:r>
            <a:r>
              <a:rPr lang="en-US" altLang="zh-CN" sz="1800" dirty="0" smtClean="0">
                <a:latin typeface="+mn-ea"/>
              </a:rPr>
              <a:t>”</a:t>
            </a: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可以在</a:t>
            </a:r>
            <a:r>
              <a:rPr lang="en-US" altLang="zh-CN" sz="1800" dirty="0" smtClean="0">
                <a:latin typeface="+mn-ea"/>
              </a:rPr>
              <a:t>Dock</a:t>
            </a:r>
            <a:r>
              <a:rPr lang="zh-CN" altLang="en-US" sz="1800" dirty="0" smtClean="0">
                <a:latin typeface="+mn-ea"/>
              </a:rPr>
              <a:t>中打开</a:t>
            </a:r>
            <a:r>
              <a:rPr lang="en-US" altLang="zh-CN" sz="1800" dirty="0" smtClean="0">
                <a:latin typeface="+mn-ea"/>
              </a:rPr>
              <a:t>Finder</a:t>
            </a:r>
          </a:p>
          <a:p>
            <a:pPr marL="0" indent="0">
              <a:buFont typeface="Wingdings" charset="0"/>
              <a:buNone/>
              <a:defRPr/>
            </a:pPr>
            <a:endParaRPr lang="zh-CN" altLang="en-US" dirty="0" smtClean="0">
              <a:latin typeface="+mn-ea"/>
            </a:endParaRPr>
          </a:p>
        </p:txBody>
      </p:sp>
      <p:pic>
        <p:nvPicPr>
          <p:cNvPr id="30720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276475"/>
            <a:ext cx="4010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5" name="图片 1" descr="QQ2013060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96952"/>
            <a:ext cx="5688012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窗口显示样式设置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zh-CN" altLang="en-US" sz="2000" dirty="0" smtClean="0">
                <a:latin typeface="+mn-ea"/>
              </a:rPr>
              <a:t>一共有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种样式供选择，切换试试效果就知道怎么回事了</a:t>
            </a:r>
          </a:p>
        </p:txBody>
      </p:sp>
      <p:pic>
        <p:nvPicPr>
          <p:cNvPr id="308228" name="图片 1" descr="QQ20130604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36838"/>
            <a:ext cx="6184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的其他详细设置</a:t>
            </a:r>
          </a:p>
        </p:txBody>
      </p:sp>
      <p:pic>
        <p:nvPicPr>
          <p:cNvPr id="309251" name="图片 5" descr="QQ20121129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16113"/>
            <a:ext cx="71723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添加软件图标到</a:t>
            </a:r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中</a:t>
            </a:r>
          </a:p>
        </p:txBody>
      </p:sp>
      <p:sp>
        <p:nvSpPr>
          <p:cNvPr id="310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Mac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中的软件默认在“应用程序”文件夹中，打开</a:t>
            </a:r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可以看到很多软件</a:t>
            </a:r>
            <a:r>
              <a:rPr lang="zh-CN" sz="2000">
                <a:latin typeface="Arial" charset="0"/>
                <a:ea typeface="宋体" charset="0"/>
                <a:cs typeface="宋体" charset="0"/>
              </a:rPr>
              <a:t>，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拖动软件图标到</a:t>
            </a:r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Dock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上，然后松开鼠标即可</a:t>
            </a:r>
          </a:p>
        </p:txBody>
      </p:sp>
      <p:pic>
        <p:nvPicPr>
          <p:cNvPr id="310276" name="图片 2" descr="QQ20130604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1300"/>
            <a:ext cx="53594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删除</a:t>
            </a:r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上的软件图标</a:t>
            </a:r>
          </a:p>
        </p:txBody>
      </p:sp>
      <p:sp>
        <p:nvSpPr>
          <p:cNvPr id="311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方式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1-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右击软件图标</a:t>
            </a:r>
            <a:endParaRPr lang="zh-CN" altLang="en-US" sz="20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11300" name="图片 1" descr="QQ20130604-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3959225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301" name="内容占位符 2"/>
          <p:cNvSpPr txBox="1">
            <a:spLocks/>
          </p:cNvSpPr>
          <p:nvPr/>
        </p:nvSpPr>
        <p:spPr bwMode="auto">
          <a:xfrm>
            <a:off x="250825" y="4076700"/>
            <a:ext cx="86423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/>
              <a:t>方式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将图标拖动到离</a:t>
            </a:r>
            <a:r>
              <a:rPr lang="en-US" altLang="zh-CN" sz="2000" dirty="0"/>
              <a:t>Dock</a:t>
            </a:r>
            <a:r>
              <a:rPr lang="zh-CN" altLang="en-US" sz="2000" dirty="0"/>
              <a:t>稍远的地方</a:t>
            </a:r>
          </a:p>
        </p:txBody>
      </p:sp>
      <p:pic>
        <p:nvPicPr>
          <p:cNvPr id="311302" name="图片 3" descr="QQ20130604-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08500"/>
            <a:ext cx="2808288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Safari</a:t>
            </a:r>
            <a:endParaRPr lang="en-US" altLang="zh-CN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15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Mac OS X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下的网页浏览器</a:t>
            </a:r>
            <a:endParaRPr lang="en-US" altLang="zh-CN" sz="200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15396" name="Picture 4" descr="QQ20121130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636838"/>
            <a:ext cx="2108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7" name="Content Placeholder 2"/>
          <p:cNvSpPr txBox="1">
            <a:spLocks/>
          </p:cNvSpPr>
          <p:nvPr/>
        </p:nvSpPr>
        <p:spPr bwMode="auto">
          <a:xfrm>
            <a:off x="755650" y="5013325"/>
            <a:ext cx="7993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/>
              <a:t>如果觉得不好用，可以去网上下载一个</a:t>
            </a:r>
            <a:r>
              <a:rPr lang="en-US" altLang="zh-CN" sz="2000"/>
              <a:t>Firefox</a:t>
            </a:r>
            <a:r>
              <a:rPr lang="zh-CN" altLang="en-US" sz="2000"/>
              <a:t>或者</a:t>
            </a:r>
            <a:r>
              <a:rPr lang="en-US" altLang="zh-CN" sz="2000"/>
              <a:t>Chrome</a:t>
            </a:r>
          </a:p>
        </p:txBody>
      </p:sp>
    </p:spTree>
    <p:extLst>
      <p:ext uri="{BB962C8B-B14F-4D97-AF65-F5344CB8AC3E}">
        <p14:creationId xmlns:p14="http://schemas.microsoft.com/office/powerpoint/2010/main" val="30336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Safari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添加书签</a:t>
            </a:r>
            <a:endParaRPr lang="en-US" altLang="zh-CN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15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方式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1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5397" name="Content Placeholder 2"/>
          <p:cNvSpPr txBox="1">
            <a:spLocks/>
          </p:cNvSpPr>
          <p:nvPr/>
        </p:nvSpPr>
        <p:spPr bwMode="auto">
          <a:xfrm>
            <a:off x="683568" y="4581128"/>
            <a:ext cx="7993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/>
              <a:t>方式</a:t>
            </a:r>
            <a:r>
              <a:rPr lang="en-US" altLang="zh-CN" sz="2000" dirty="0" smtClean="0"/>
              <a:t>2</a:t>
            </a:r>
            <a:r>
              <a:rPr lang="zh-CN" altLang="en-US" sz="2000" dirty="0"/>
              <a:t>-</a:t>
            </a:r>
            <a:r>
              <a:rPr lang="zh-CN" altLang="en-US" sz="2000" dirty="0" smtClean="0"/>
              <a:t>拖动网址图标到下面的书签栏</a:t>
            </a:r>
            <a:endParaRPr lang="en-US" altLang="zh-CN" sz="2000" dirty="0"/>
          </a:p>
        </p:txBody>
      </p:sp>
      <p:pic>
        <p:nvPicPr>
          <p:cNvPr id="2" name="图片 1" descr="QQ20130605-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3670300" cy="2425700"/>
          </a:xfrm>
          <a:prstGeom prst="rect">
            <a:avLst/>
          </a:prstGeom>
        </p:spPr>
      </p:pic>
      <p:pic>
        <p:nvPicPr>
          <p:cNvPr id="3" name="图片 2" descr="QQ20130605-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229200"/>
            <a:ext cx="3429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>
                <a:latin typeface="Courier New" charset="0"/>
                <a:ea typeface="宋体" charset="0"/>
                <a:cs typeface="Courier New" charset="0"/>
              </a:rPr>
              <a:t>系统简介</a:t>
            </a:r>
            <a:endParaRPr kumimoji="0" lang="zh-CN" altLang="en-US">
              <a:latin typeface="Courier New" charset="0"/>
              <a:ea typeface="宋体" charset="0"/>
              <a:cs typeface="Courier New" charset="0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kumimoji="0" lang="zh-CN" altLang="en-US" dirty="0" smtClean="0">
                <a:latin typeface="+mn-ea"/>
                <a:cs typeface="宋体" charset="0"/>
              </a:rPr>
              <a:t>苹果公司专门为苹果电脑设计的操作系统</a:t>
            </a: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  <a:defRPr/>
            </a:pP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kumimoji="0" lang="zh-CN" altLang="en-US" dirty="0">
                <a:latin typeface="+mn-ea"/>
                <a:cs typeface="宋体" charset="0"/>
              </a:rPr>
              <a:t>以坚如磐石的UNIX为基础， 既简单易用且功能强大</a:t>
            </a:r>
          </a:p>
          <a:p>
            <a:pPr>
              <a:lnSpc>
                <a:spcPct val="80000"/>
              </a:lnSpc>
              <a:buFont typeface="Wingdings" charset="0"/>
              <a:buNone/>
              <a:defRPr/>
            </a:pP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kumimoji="0" lang="zh-CN" altLang="en-US" dirty="0">
                <a:latin typeface="+mn-ea"/>
                <a:cs typeface="宋体" charset="0"/>
              </a:rPr>
              <a:t>X 是一个罗马数字且正式的发音为 </a:t>
            </a:r>
            <a:r>
              <a:rPr kumimoji="0" lang="zh-CN" altLang="en-US" dirty="0" smtClean="0">
                <a:latin typeface="+mn-ea"/>
                <a:cs typeface="宋体" charset="0"/>
              </a:rPr>
              <a:t>“十”(</a:t>
            </a:r>
            <a:r>
              <a:rPr kumimoji="0" lang="zh-CN" altLang="en-US" dirty="0">
                <a:latin typeface="+mn-ea"/>
                <a:cs typeface="宋体" charset="0"/>
              </a:rPr>
              <a:t>ten)，接续了先前的Mac OS </a:t>
            </a:r>
            <a:r>
              <a:rPr kumimoji="0" lang="zh-CN" altLang="en-US" dirty="0" smtClean="0">
                <a:latin typeface="+mn-ea"/>
                <a:cs typeface="宋体" charset="0"/>
              </a:rPr>
              <a:t>8和 </a:t>
            </a:r>
            <a:r>
              <a:rPr kumimoji="0" lang="zh-CN" altLang="en-US" dirty="0">
                <a:latin typeface="+mn-ea"/>
                <a:cs typeface="宋体" charset="0"/>
              </a:rPr>
              <a:t>Mac OS </a:t>
            </a:r>
            <a:r>
              <a:rPr kumimoji="0" lang="zh-CN" altLang="en-US" dirty="0" smtClean="0">
                <a:latin typeface="+mn-ea"/>
                <a:cs typeface="宋体" charset="0"/>
              </a:rPr>
              <a:t>9的</a:t>
            </a:r>
            <a:r>
              <a:rPr kumimoji="0" lang="zh-CN" altLang="en-US" dirty="0">
                <a:latin typeface="+mn-ea"/>
                <a:cs typeface="宋体" charset="0"/>
              </a:rPr>
              <a:t>编号</a:t>
            </a:r>
          </a:p>
          <a:p>
            <a:pPr>
              <a:lnSpc>
                <a:spcPct val="80000"/>
              </a:lnSpc>
              <a:defRPr/>
            </a:pP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kumimoji="0" lang="zh-CN" altLang="en-US" dirty="0">
                <a:latin typeface="+mn-ea"/>
                <a:cs typeface="宋体" charset="0"/>
              </a:rPr>
              <a:t>在此操作系统下，</a:t>
            </a:r>
            <a:r>
              <a:rPr kumimoji="0" lang="zh-CN" altLang="en-US" dirty="0" smtClean="0">
                <a:latin typeface="+mn-ea"/>
                <a:cs typeface="宋体" charset="0"/>
              </a:rPr>
              <a:t>可使用苹果提供的开发</a:t>
            </a:r>
            <a:r>
              <a:rPr kumimoji="0" lang="zh-CN" altLang="en-US" dirty="0">
                <a:latin typeface="+mn-ea"/>
                <a:cs typeface="宋体" charset="0"/>
              </a:rPr>
              <a:t>工具xcode开发Mac OS X和</a:t>
            </a:r>
            <a:r>
              <a:rPr kumimoji="0" lang="zh-CN" altLang="en-US" dirty="0" smtClean="0">
                <a:latin typeface="+mn-ea"/>
                <a:cs typeface="宋体" charset="0"/>
              </a:rPr>
              <a:t>i</a:t>
            </a:r>
            <a:r>
              <a:rPr kumimoji="0" lang="en-US" altLang="zh-CN" dirty="0" smtClean="0">
                <a:latin typeface="+mn-ea"/>
                <a:cs typeface="宋体" charset="0"/>
              </a:rPr>
              <a:t>OS</a:t>
            </a:r>
            <a:r>
              <a:rPr kumimoji="0" lang="zh-CN" altLang="en-US" dirty="0" smtClean="0">
                <a:latin typeface="+mn-ea"/>
                <a:cs typeface="宋体" charset="0"/>
              </a:rPr>
              <a:t>应用程序</a:t>
            </a:r>
            <a:endParaRPr kumimoji="0" lang="zh-CN" altLang="en-US" dirty="0">
              <a:latin typeface="+mn-ea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charset="0"/>
                <a:ea typeface="宋体" charset="0"/>
                <a:cs typeface="宋体" charset="0"/>
              </a:rPr>
              <a:t>活</a:t>
            </a:r>
            <a:r>
              <a:rPr lang="en-US" dirty="0">
                <a:latin typeface="Arial Black" charset="0"/>
                <a:ea typeface="宋体" charset="0"/>
                <a:cs typeface="宋体" charset="0"/>
              </a:rPr>
              <a:t>动监视器</a:t>
            </a:r>
          </a:p>
        </p:txBody>
      </p:sp>
      <p:sp>
        <p:nvSpPr>
          <p:cNvPr id="316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的任务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管理器，可以用来停止程序、</a:t>
            </a:r>
            <a:r>
              <a:rPr lang="zh-CN" altLang="en-US" sz="1800" smtClean="0">
                <a:latin typeface="Arial" charset="0"/>
                <a:ea typeface="宋体" charset="0"/>
                <a:cs typeface="宋体" charset="0"/>
              </a:rPr>
              <a:t>查看每个程序占用的内存空间大小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sz="1800" dirty="0">
                <a:latin typeface="Arial" charset="0"/>
                <a:ea typeface="宋体" charset="0"/>
                <a:cs typeface="宋体" charset="0"/>
              </a:rPr>
              <a:t>软件的位置：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”</a:t>
            </a:r>
            <a:r>
              <a:rPr lang="zh-CN" sz="18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“应用程序”</a:t>
            </a:r>
            <a:r>
              <a:rPr lang="zh-CN" sz="18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“实用工具”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16420" name="Picture 4" descr="QQ20121130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573463"/>
            <a:ext cx="17526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0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charset="0"/>
                <a:ea typeface="宋体" charset="0"/>
                <a:cs typeface="宋体" charset="0"/>
              </a:rPr>
              <a:t>终</a:t>
            </a:r>
            <a:r>
              <a:rPr lang="en-US" dirty="0">
                <a:latin typeface="Arial Black" charset="0"/>
                <a:ea typeface="宋体" charset="0"/>
                <a:cs typeface="宋体" charset="0"/>
              </a:rPr>
              <a:t>端</a:t>
            </a:r>
          </a:p>
        </p:txBody>
      </p:sp>
      <p:sp>
        <p:nvSpPr>
          <p:cNvPr id="3174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种的命令行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(cmd)</a:t>
            </a:r>
          </a:p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可以在这里输入一些指令，间接操作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Mac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系统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sz="2000" dirty="0">
                <a:latin typeface="Arial" charset="0"/>
                <a:ea typeface="宋体" charset="0"/>
                <a:cs typeface="宋体" charset="0"/>
              </a:rPr>
              <a:t>软件的位置：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”</a:t>
            </a:r>
            <a:r>
              <a:rPr lang="zh-CN" sz="20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“应用程序”</a:t>
            </a:r>
            <a:r>
              <a:rPr lang="zh-CN" sz="20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“实用工具”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17444" name="Picture 4" descr="QQ20121130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005263"/>
            <a:ext cx="17399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6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urier New" charset="0"/>
                <a:ea typeface="宋体" charset="0"/>
                <a:cs typeface="宋体" charset="0"/>
              </a:rPr>
              <a:t>废纸篓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废纸篓相当于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中的“回收站”，在</a:t>
            </a:r>
            <a:r>
              <a:rPr lang="en-US" altLang="zh-CN" sz="2000" dirty="0" smtClean="0">
                <a:latin typeface="+mn-ea"/>
              </a:rPr>
              <a:t>Dock</a:t>
            </a:r>
            <a:r>
              <a:rPr lang="zh-CN" altLang="en-US" sz="2000" dirty="0" smtClean="0">
                <a:latin typeface="+mn-ea"/>
              </a:rPr>
              <a:t>的最右边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588803" name="图片 3" descr="QQ20130604-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6912"/>
            <a:ext cx="1536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7544" y="4869160"/>
            <a:ext cx="828040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000" dirty="0" smtClean="0">
                <a:latin typeface="+mn-ea"/>
              </a:rPr>
              <a:t>删除文件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文件夹到废纸篓有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种方式：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方式</a:t>
            </a:r>
            <a:r>
              <a:rPr lang="en-US" altLang="zh-CN" sz="2000" dirty="0" smtClean="0">
                <a:latin typeface="+mn-ea"/>
              </a:rPr>
              <a:t>1-</a:t>
            </a:r>
            <a:r>
              <a:rPr lang="zh-CN" altLang="en-US" sz="2000" dirty="0" smtClean="0">
                <a:latin typeface="+mn-ea"/>
              </a:rPr>
              <a:t>右击文件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文件夹，选择“移动到废纸篓”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方式</a:t>
            </a:r>
            <a:r>
              <a:rPr lang="en-US" altLang="zh-CN" sz="2000" dirty="0" smtClean="0">
                <a:latin typeface="+mn-ea"/>
              </a:rPr>
              <a:t>2-</a:t>
            </a:r>
            <a:r>
              <a:rPr lang="zh-CN" altLang="en-US" sz="2000" dirty="0" smtClean="0">
                <a:latin typeface="+mn-ea"/>
              </a:rPr>
              <a:t>直接将文件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文件夹拖动到</a:t>
            </a:r>
            <a:r>
              <a:rPr lang="en-US" altLang="zh-CN" sz="2000" dirty="0" smtClean="0">
                <a:latin typeface="+mn-ea"/>
              </a:rPr>
              <a:t>Dock</a:t>
            </a:r>
            <a:r>
              <a:rPr lang="zh-CN" altLang="en-US" sz="2000" dirty="0" smtClean="0">
                <a:latin typeface="+mn-ea"/>
              </a:rPr>
              <a:t>右下角的废纸篓图标上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偏好</a:t>
            </a:r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相当于</a:t>
            </a:r>
            <a:r>
              <a:rPr lang="en-US" altLang="zh-CN" sz="1800" dirty="0" smtClean="0">
                <a:latin typeface="+mn-ea"/>
              </a:rPr>
              <a:t>Windows</a:t>
            </a:r>
            <a:r>
              <a:rPr lang="zh-CN" altLang="en-US" sz="1800" dirty="0" smtClean="0">
                <a:latin typeface="+mn-ea"/>
              </a:rPr>
              <a:t>中的“系统面板”，很多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的常用设置都在这里，比如键盘、鼠标、触摸板、网络设置等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4" name="图片 3" descr="QQ2013060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36912"/>
            <a:ext cx="2592288" cy="1149088"/>
          </a:xfrm>
          <a:prstGeom prst="rect">
            <a:avLst/>
          </a:prstGeom>
        </p:spPr>
      </p:pic>
      <p:pic>
        <p:nvPicPr>
          <p:cNvPr id="3" name="图片 2" descr="QQ20130605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204864"/>
            <a:ext cx="6228184" cy="39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常用快捷键</a:t>
            </a:r>
          </a:p>
        </p:txBody>
      </p:sp>
      <p:sp>
        <p:nvSpPr>
          <p:cNvPr id="31437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l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文件操作</a:t>
            </a:r>
            <a:endParaRPr lang="en-US" altLang="zh-CN" sz="1800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复制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C   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粘贴：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V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回退：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Z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保存：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S</a:t>
            </a:r>
          </a:p>
          <a:p>
            <a:pPr>
              <a:buFont typeface="Wingdings" charset="2"/>
              <a:buChar char="u"/>
            </a:pP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窗口操作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关闭窗口：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W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退出程序：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Q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管理多个桌面：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Ctrl + ↑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切换程序窗口：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（长按）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 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+ tab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切换输入法：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（长按）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 + 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空格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endParaRPr lang="zh-CN" altLang="en-US" sz="1800" dirty="0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键盘</a:t>
            </a:r>
            <a:endParaRPr kumimoji="1" lang="zh-CN" altLang="en-US" dirty="0"/>
          </a:p>
        </p:txBody>
      </p:sp>
      <p:pic>
        <p:nvPicPr>
          <p:cNvPr id="6" name="图片 5" descr="QQ20130614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" y="2348880"/>
            <a:ext cx="9105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窗口的常用操作</a:t>
            </a:r>
            <a:r>
              <a:rPr lang="en-US" altLang="zh-CN" dirty="0" smtClean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窗口的左上角一般都会有</a:t>
            </a: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个按钮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红色</a:t>
            </a:r>
            <a:r>
              <a:rPr lang="en-US" altLang="zh-CN" sz="2000" dirty="0" smtClean="0">
                <a:latin typeface="+mn-ea"/>
              </a:rPr>
              <a:t>(X)</a:t>
            </a:r>
            <a:r>
              <a:rPr lang="zh-CN" altLang="en-US" sz="2000" dirty="0" smtClean="0">
                <a:latin typeface="+mn-ea"/>
              </a:rPr>
              <a:t>：关闭窗口（并非退出程序，</a:t>
            </a:r>
            <a:r>
              <a:rPr lang="zh-CN" altLang="en-US" sz="2000" dirty="0">
                <a:latin typeface="+mn-ea"/>
              </a:rPr>
              <a:t>也可以</a:t>
            </a:r>
            <a:r>
              <a:rPr lang="zh-CN" altLang="en-US" sz="2000" dirty="0" smtClean="0">
                <a:latin typeface="+mn-ea"/>
              </a:rPr>
              <a:t>使用快捷键</a:t>
            </a:r>
            <a:r>
              <a:rPr lang="en-US" altLang="zh-CN" sz="2000" dirty="0" smtClean="0">
                <a:latin typeface="+mn-ea"/>
              </a:rPr>
              <a:t>Command+W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黄色</a:t>
            </a:r>
            <a:r>
              <a:rPr lang="en-US" altLang="zh-CN" sz="2000" dirty="0" smtClean="0">
                <a:latin typeface="+mn-ea"/>
              </a:rPr>
              <a:t>(-)</a:t>
            </a:r>
            <a:r>
              <a:rPr lang="zh-CN" altLang="en-US" sz="2000" dirty="0" smtClean="0">
                <a:latin typeface="+mn-ea"/>
              </a:rPr>
              <a:t>：最小化窗口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绿色</a:t>
            </a:r>
            <a:r>
              <a:rPr lang="en-US" altLang="zh-CN" sz="2000" dirty="0" smtClean="0">
                <a:latin typeface="+mn-ea"/>
              </a:rPr>
              <a:t>(+)</a:t>
            </a:r>
            <a:r>
              <a:rPr lang="zh-CN" altLang="en-US" sz="2000" dirty="0" smtClean="0">
                <a:latin typeface="+mn-ea"/>
              </a:rPr>
              <a:t>：最大化窗口（并非全屏显示）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312323" name="图片 3" descr="QQ20130604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9779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0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窗口的常用操作</a:t>
            </a:r>
            <a:r>
              <a:rPr lang="en-US" altLang="zh-CN" dirty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50825" y="1844675"/>
            <a:ext cx="46085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若想仔细调整窗口的尺寸，也可以将鼠标光标移动到窗口的</a:t>
            </a:r>
            <a:r>
              <a:rPr lang="en-US" altLang="zh-CN" sz="1600" dirty="0" smtClean="0">
                <a:latin typeface="+mn-ea"/>
              </a:rPr>
              <a:t>4</a:t>
            </a:r>
            <a:r>
              <a:rPr lang="zh-CN" altLang="en-US" sz="1600" dirty="0" smtClean="0">
                <a:latin typeface="+mn-ea"/>
              </a:rPr>
              <a:t>个角落进行拖拽。比如右边的</a:t>
            </a:r>
            <a:r>
              <a:rPr lang="en-US" altLang="zh-CN" sz="1600" dirty="0" smtClean="0">
                <a:latin typeface="+mn-ea"/>
              </a:rPr>
              <a:t>QQ</a:t>
            </a:r>
            <a:r>
              <a:rPr lang="zh-CN" altLang="en-US" sz="1600" dirty="0" smtClean="0">
                <a:latin typeface="+mn-ea"/>
              </a:rPr>
              <a:t>聊天窗口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313347" name="图片 5" descr="QQ20130604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285875"/>
            <a:ext cx="3744912" cy="387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23850" y="5157788"/>
            <a:ext cx="8569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某些软件窗口的右上角还有“全屏放大”按钮，像</a:t>
            </a:r>
            <a:r>
              <a:rPr lang="en-US" altLang="zh-CN" sz="1600" dirty="0" smtClean="0">
                <a:latin typeface="+mn-ea"/>
              </a:rPr>
              <a:t>Safari</a:t>
            </a:r>
            <a:r>
              <a:rPr lang="zh-CN" altLang="en-US" sz="1600" dirty="0" smtClean="0">
                <a:latin typeface="+mn-ea"/>
              </a:rPr>
              <a:t>、</a:t>
            </a:r>
            <a:r>
              <a:rPr lang="en-US" altLang="zh-CN" sz="1600" dirty="0" smtClean="0">
                <a:latin typeface="+mn-ea"/>
              </a:rPr>
              <a:t>Xcode</a:t>
            </a:r>
            <a:r>
              <a:rPr lang="zh-CN" altLang="en-US" sz="1600" dirty="0" smtClean="0">
                <a:latin typeface="+mn-ea"/>
              </a:rPr>
              <a:t>等软件都有这个功能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313349" name="图片 9" descr="QQ20130604-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594350"/>
            <a:ext cx="2235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6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文件操作</a:t>
            </a:r>
            <a:r>
              <a:rPr lang="en-US" altLang="zh-CN" dirty="0" smtClean="0">
                <a:latin typeface="+mj-ea"/>
              </a:rPr>
              <a:t>1</a:t>
            </a:r>
            <a:r>
              <a:rPr lang="en-US" altLang="en-US" dirty="0" smtClean="0">
                <a:latin typeface="+mj-ea"/>
              </a:rPr>
              <a:t>-文件预览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1600" dirty="0" smtClean="0">
                <a:latin typeface="+mn-ea"/>
              </a:rPr>
              <a:t>单击一下</a:t>
            </a:r>
            <a:r>
              <a:rPr lang="zh-CN" altLang="en-US" sz="1600" dirty="0" smtClean="0">
                <a:latin typeface="+mn-ea"/>
              </a:rPr>
              <a:t>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文件夹，然后敲“空格键”可以快速预览内容，无需双击打开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89829" name="图片 5" descr="QQ20130604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367213"/>
            <a:ext cx="3600450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9830" name="图片 6" descr="QQ20130604-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437063"/>
            <a:ext cx="4052888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9827" name="图片 3" descr="QQ20130604-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35798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9828" name="图片 4" descr="QQ20130604-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276475"/>
            <a:ext cx="36718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 smtClean="0">
                <a:latin typeface="+mn-ea"/>
                <a:ea typeface="+mn-ea"/>
              </a:rPr>
              <a:t>2-</a:t>
            </a:r>
            <a:r>
              <a:rPr lang="zh-CN" altLang="en-US" dirty="0" smtClean="0">
                <a:latin typeface="+mn-ea"/>
                <a:ea typeface="+mn-ea"/>
              </a:rPr>
              <a:t>重命名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en-US" sz="1600" dirty="0" smtClean="0">
                <a:latin typeface="+mn-ea"/>
              </a:rPr>
              <a:t>单击一下</a:t>
            </a:r>
            <a:r>
              <a:rPr lang="zh-CN" altLang="en-US" sz="1600" dirty="0" smtClean="0">
                <a:latin typeface="+mn-ea"/>
              </a:rPr>
              <a:t>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文件夹，然后敲“回车键”即可修改文件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文件夹名称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0851" name="图片 5" descr="QQ20130604-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24175"/>
            <a:ext cx="2628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0852" name="图片 6" descr="QQ20130604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997200"/>
            <a:ext cx="2565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线箭头连接符 8"/>
          <p:cNvCxnSpPr>
            <a:stCxn id="590851" idx="3"/>
            <a:endCxn id="590852" idx="1"/>
          </p:cNvCxnSpPr>
          <p:nvPr/>
        </p:nvCxnSpPr>
        <p:spPr bwMode="auto">
          <a:xfrm flipV="1">
            <a:off x="3168650" y="3327400"/>
            <a:ext cx="2555875" cy="22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0854" name="文本框 9"/>
          <p:cNvSpPr txBox="1">
            <a:spLocks noChangeArrowheads="1"/>
          </p:cNvSpPr>
          <p:nvPr/>
        </p:nvSpPr>
        <p:spPr bwMode="auto">
          <a:xfrm>
            <a:off x="3681413" y="2924175"/>
            <a:ext cx="14668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敲回车之后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>
                <a:latin typeface="Arial Black" charset="0"/>
                <a:ea typeface="宋体" charset="0"/>
                <a:cs typeface="宋体" charset="0"/>
                <a:sym typeface="Arial" charset="0"/>
              </a:rPr>
              <a:t>版本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333500"/>
            <a:ext cx="8507288" cy="519184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 typeface="Wingdings" charset="0"/>
              <a:buNone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OS X </a:t>
            </a: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版本命名</a:t>
            </a:r>
            <a:endParaRPr kumimoji="0" lang="en-US" altLang="zh-CN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kumimoji="0" lang="zh-CN" altLang="en-US" dirty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>
                <a:latin typeface="Arial" charset="0"/>
                <a:ea typeface="宋体" charset="0"/>
                <a:cs typeface="宋体" charset="0"/>
              </a:rPr>
              <a:t>10.0  </a:t>
            </a: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 </a:t>
            </a: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猎豹(Cheetah)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10.1   美洲狮(Puma)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10.2   美洲虎(Jaguar)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10.3   黑豹(Panther)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10.4   老虎(Tiger)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10.5   豹子(Leopard)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10.6   雪豹(Snow Leopard)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10.7   狮子(Lion)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 dirty="0" smtClean="0">
                <a:latin typeface="Arial" charset="0"/>
                <a:ea typeface="宋体" charset="0"/>
                <a:cs typeface="宋体" charset="0"/>
              </a:rPr>
              <a:t>10.8   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山狮（Mountain Lion)</a:t>
            </a:r>
            <a:endParaRPr lang="en-US" altLang="zh-CN" dirty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lang="zh-CN" altLang="zh-CN" dirty="0">
                <a:latin typeface="Arial" charset="0"/>
                <a:ea typeface="宋体" charset="0"/>
                <a:cs typeface="宋体" charset="0"/>
              </a:rPr>
              <a:t>1</a:t>
            </a: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0.9</a:t>
            </a:r>
            <a:r>
              <a:rPr lang="zh-CN" altLang="zh-CN" dirty="0">
                <a:latin typeface="Arial" charset="0"/>
                <a:ea typeface="宋体" charset="0"/>
                <a:cs typeface="宋体" charset="0"/>
              </a:rPr>
              <a:t> 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   巨浪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（</a:t>
            </a: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Mavericks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）</a:t>
            </a:r>
            <a:endParaRPr lang="en-US" altLang="zh-CN" dirty="0">
              <a:latin typeface="Arial" charset="0"/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lang="zh-CN" altLang="zh-CN" dirty="0">
                <a:latin typeface="Arial" charset="0"/>
                <a:ea typeface="宋体" charset="0"/>
                <a:cs typeface="宋体" charset="0"/>
              </a:rPr>
              <a:t>1</a:t>
            </a: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0.0</a:t>
            </a:r>
            <a:r>
              <a:rPr lang="zh-CN" altLang="zh-CN" dirty="0">
                <a:latin typeface="Arial" charset="0"/>
                <a:ea typeface="宋体" charset="0"/>
                <a:cs typeface="宋体" charset="0"/>
              </a:rPr>
              <a:t> 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   优胜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美地（</a:t>
            </a: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Yosemite</a:t>
            </a:r>
            <a:r>
              <a:rPr lang="zh-CN" altLang="en-US" dirty="0">
                <a:latin typeface="Arial" charset="0"/>
                <a:ea typeface="宋体" charset="0"/>
                <a:cs typeface="宋体" charset="0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en-US" altLang="en-US" dirty="0" smtClean="0">
                <a:latin typeface="+mn-ea"/>
                <a:ea typeface="+mn-ea"/>
              </a:rPr>
              <a:t>新建文件夹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91877" name="图片 7" descr="QQ20130604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25144"/>
            <a:ext cx="596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4824214" cy="36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1-</a:t>
            </a:r>
            <a:r>
              <a:rPr lang="zh-CN" altLang="en-US" sz="1600" dirty="0">
                <a:latin typeface="+mn-ea"/>
              </a:rPr>
              <a:t>在空白区域右击，点击</a:t>
            </a:r>
            <a:r>
              <a:rPr lang="zh-CN" altLang="en-US" sz="1600" dirty="0" smtClean="0">
                <a:latin typeface="+mn-ea"/>
              </a:rPr>
              <a:t>“新建文件夹”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1875" name="图片 2" descr="QQ20130604-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4824"/>
            <a:ext cx="2222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23850" y="4365625"/>
            <a:ext cx="6048350" cy="35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2-</a:t>
            </a:r>
            <a:r>
              <a:rPr lang="zh-CN" altLang="en-US" sz="1600" dirty="0" smtClean="0">
                <a:latin typeface="+mn-ea"/>
              </a:rPr>
              <a:t>使用</a:t>
            </a:r>
            <a:r>
              <a:rPr lang="en-US" altLang="zh-CN" sz="1600" dirty="0" smtClean="0">
                <a:latin typeface="+mn-ea"/>
              </a:rPr>
              <a:t>Finder</a:t>
            </a:r>
            <a:r>
              <a:rPr lang="zh-CN" altLang="en-US" sz="1600" dirty="0" smtClean="0">
                <a:latin typeface="+mn-ea"/>
              </a:rPr>
              <a:t>窗口的某个工具菜单“新建文件夹”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en-US" altLang="en-US" dirty="0" smtClean="0">
                <a:latin typeface="+mn-ea"/>
                <a:ea typeface="+mn-ea"/>
              </a:rPr>
              <a:t>新建文件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可以使用</a:t>
            </a:r>
            <a:r>
              <a:rPr lang="en-US" altLang="zh-CN" sz="1600" dirty="0" smtClean="0">
                <a:latin typeface="+mn-ea"/>
              </a:rPr>
              <a:t>Mac</a:t>
            </a:r>
            <a:r>
              <a:rPr lang="zh-CN" altLang="en-US" sz="1600" dirty="0" smtClean="0">
                <a:latin typeface="+mn-ea"/>
              </a:rPr>
              <a:t>自带的“文本编辑”软件新建文本。相当于</a:t>
            </a:r>
            <a:r>
              <a:rPr lang="en-US" altLang="zh-CN" sz="1600" dirty="0" smtClean="0">
                <a:latin typeface="+mn-ea"/>
              </a:rPr>
              <a:t>Windows</a:t>
            </a:r>
            <a:r>
              <a:rPr lang="zh-CN" altLang="en-US" sz="1600" dirty="0" smtClean="0">
                <a:latin typeface="+mn-ea"/>
              </a:rPr>
              <a:t>中的</a:t>
            </a:r>
            <a:r>
              <a:rPr lang="en-US" altLang="zh-CN" sz="1600" dirty="0" smtClean="0">
                <a:latin typeface="+mn-ea"/>
              </a:rPr>
              <a:t>“</a:t>
            </a:r>
            <a:r>
              <a:rPr lang="zh-CN" altLang="en-US" sz="1600" dirty="0" smtClean="0">
                <a:latin typeface="+mn-ea"/>
              </a:rPr>
              <a:t>记事本</a:t>
            </a:r>
            <a:r>
              <a:rPr lang="en-US" altLang="zh-CN" sz="1600" dirty="0" smtClean="0">
                <a:latin typeface="+mn-ea"/>
              </a:rPr>
              <a:t>”</a:t>
            </a:r>
          </a:p>
        </p:txBody>
      </p:sp>
      <p:pic>
        <p:nvPicPr>
          <p:cNvPr id="592899" name="图片 2" descr="QQ20130604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49784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7544" y="5805264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也可用在终端中使用</a:t>
            </a:r>
            <a:r>
              <a:rPr lang="en-US" altLang="zh-CN" sz="1600" dirty="0" smtClean="0">
                <a:latin typeface="+mn-ea"/>
              </a:rPr>
              <a:t>touch</a:t>
            </a:r>
            <a:r>
              <a:rPr lang="zh-CN" altLang="en-US" sz="1600" dirty="0" smtClean="0">
                <a:latin typeface="+mn-ea"/>
              </a:rPr>
              <a:t>指令新建文件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 smtClean="0">
                <a:latin typeface="+mn-ea"/>
                <a:ea typeface="+mn-ea"/>
              </a:rPr>
              <a:t>5-</a:t>
            </a:r>
            <a:r>
              <a:rPr lang="zh-CN" altLang="en-US" dirty="0" smtClean="0">
                <a:latin typeface="+mn-ea"/>
                <a:ea typeface="+mn-ea"/>
              </a:rPr>
              <a:t>贴上彩色标签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可以给常用的文件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文件夹贴上不同的颜色标签，方便快速找到这个文件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pPr>
              <a:defRPr/>
            </a:pPr>
            <a:r>
              <a:rPr lang="zh-CN" altLang="en-US" sz="1600" dirty="0" smtClean="0">
                <a:latin typeface="+mn-ea"/>
              </a:rPr>
              <a:t>右击文件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文件夹即可（系统自带的文件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文件夹不允许贴标签）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3923" name="图片 4" descr="QQ20130604-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65400"/>
            <a:ext cx="230505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24" name="图片 5" descr="QQ20130604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573463"/>
            <a:ext cx="1244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25" name="图片 6" descr="QQ20130604-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3573463"/>
            <a:ext cx="1333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线箭头连接符 7"/>
          <p:cNvCxnSpPr/>
          <p:nvPr/>
        </p:nvCxnSpPr>
        <p:spPr bwMode="auto">
          <a:xfrm flipV="1">
            <a:off x="4716463" y="4149725"/>
            <a:ext cx="2555875" cy="22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3927" name="文本框 8"/>
          <p:cNvSpPr txBox="1">
            <a:spLocks noChangeArrowheads="1"/>
          </p:cNvSpPr>
          <p:nvPr/>
        </p:nvSpPr>
        <p:spPr bwMode="auto">
          <a:xfrm>
            <a:off x="5003800" y="3746500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贴红色标签之后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6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zh-CN" altLang="en-US" dirty="0" smtClean="0">
                <a:latin typeface="+mn-ea"/>
                <a:ea typeface="+mn-ea"/>
              </a:rPr>
              <a:t>其他文件操作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50403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如果想要进行删除、复制、压缩等其他操作，都可以通过右击文件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文件夹找到对应的功能选项。这里就不详细介绍了，可以自己摸索。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4947" name="图片 2" descr="QQ20130604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268413"/>
            <a:ext cx="30480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 smtClean="0">
                <a:latin typeface="+mj-ea"/>
              </a:rPr>
              <a:t>1-</a:t>
            </a:r>
            <a:r>
              <a:rPr lang="zh-CN" altLang="en-US" dirty="0" smtClean="0">
                <a:latin typeface="+mj-ea"/>
              </a:rPr>
              <a:t>下载软件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平台的软件比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少很多，软件下载方式有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种：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方式</a:t>
            </a:r>
            <a:r>
              <a:rPr lang="en-US" altLang="zh-CN" sz="1800" dirty="0" smtClean="0">
                <a:latin typeface="+mn-ea"/>
              </a:rPr>
              <a:t>1-</a:t>
            </a:r>
            <a:r>
              <a:rPr lang="zh-CN" altLang="en-US" sz="1800" dirty="0" smtClean="0">
                <a:latin typeface="+mn-ea"/>
              </a:rPr>
              <a:t>从苹果的</a:t>
            </a:r>
            <a:r>
              <a:rPr lang="en-US" altLang="zh-CN" sz="1800" dirty="0" smtClean="0">
                <a:latin typeface="+mn-ea"/>
              </a:rPr>
              <a:t>AppStore</a:t>
            </a:r>
            <a:r>
              <a:rPr lang="zh-CN" altLang="en-US" sz="1800" dirty="0" smtClean="0">
                <a:latin typeface="+mn-ea"/>
              </a:rPr>
              <a:t>下载，部分软件是需要付费的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方式</a:t>
            </a:r>
            <a:r>
              <a:rPr lang="en-US" altLang="zh-CN" sz="1800" dirty="0" smtClean="0">
                <a:latin typeface="+mn-ea"/>
              </a:rPr>
              <a:t>2-</a:t>
            </a:r>
            <a:r>
              <a:rPr lang="zh-CN" altLang="en-US" sz="1800" dirty="0" smtClean="0">
                <a:latin typeface="+mn-ea"/>
              </a:rPr>
              <a:t>从第三方网站下载，下面列出几个比较好用的网址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http://soft.macx.cn</a:t>
            </a:r>
            <a:r>
              <a:rPr lang="en-US" altLang="zh-CN" sz="1600" dirty="0" smtClean="0">
                <a:latin typeface="+mn-ea"/>
              </a:rPr>
              <a:t>/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http://down.applex.net/macosx/</a:t>
            </a:r>
            <a:r>
              <a:rPr lang="en-US" altLang="zh-CN" sz="1600" dirty="0" smtClean="0">
                <a:latin typeface="+mn-ea"/>
              </a:rPr>
              <a:t>software.html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http://www.macdang.com/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n"/>
              <a:defRPr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599043" name="图片 3" descr="QQ20130605-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36838"/>
            <a:ext cx="44323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安装软件1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平台的软件安装包一般是</a:t>
            </a:r>
            <a:r>
              <a:rPr lang="en-US" altLang="zh-CN" sz="2000" dirty="0" smtClean="0">
                <a:latin typeface="+mn-ea"/>
              </a:rPr>
              <a:t>dmg</a:t>
            </a:r>
            <a:r>
              <a:rPr lang="zh-CN" altLang="en-US" sz="2000" dirty="0" smtClean="0">
                <a:latin typeface="+mn-ea"/>
              </a:rPr>
              <a:t>格式的（也有</a:t>
            </a:r>
            <a:r>
              <a:rPr lang="en-US" altLang="zh-CN" sz="2000" dirty="0" err="1" smtClean="0">
                <a:latin typeface="+mn-ea"/>
              </a:rPr>
              <a:t>pkg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en-US" altLang="zh-CN" sz="2000" dirty="0" err="1" smtClean="0">
                <a:latin typeface="+mn-ea"/>
              </a:rPr>
              <a:t>iso</a:t>
            </a:r>
            <a:r>
              <a:rPr lang="zh-CN" altLang="en-US" sz="2000" dirty="0" smtClean="0">
                <a:latin typeface="+mn-ea"/>
              </a:rPr>
              <a:t>格式的双击即可安装软件）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软件安装成功后，可执行软件都是</a:t>
            </a:r>
            <a:r>
              <a:rPr lang="en-US" altLang="zh-CN" sz="2000" dirty="0" smtClean="0">
                <a:latin typeface="+mn-ea"/>
              </a:rPr>
              <a:t>app</a:t>
            </a:r>
            <a:r>
              <a:rPr lang="zh-CN" altLang="en-US" sz="2000" dirty="0" smtClean="0">
                <a:latin typeface="+mn-ea"/>
              </a:rPr>
              <a:t>格式的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5" name="图片 4" descr="QQ20130605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943052"/>
            <a:ext cx="4457700" cy="2654300"/>
          </a:xfrm>
          <a:prstGeom prst="rect">
            <a:avLst/>
          </a:prstGeom>
        </p:spPr>
      </p:pic>
      <p:pic>
        <p:nvPicPr>
          <p:cNvPr id="6" name="图片 5" descr="QQ20130605-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2476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</a:t>
            </a:r>
            <a:r>
              <a:rPr lang="zh-CN" altLang="en-US" dirty="0" smtClean="0">
                <a:latin typeface="+mj-ea"/>
              </a:rPr>
              <a:t>软件</a:t>
            </a:r>
            <a:r>
              <a:rPr lang="en-US" altLang="zh-CN" dirty="0" smtClean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平台安装软件的步骤非常简单，双击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文件。比如安装</a:t>
            </a:r>
            <a:r>
              <a:rPr lang="en-US" altLang="zh-CN" sz="1800" dirty="0" smtClean="0">
                <a:latin typeface="+mn-ea"/>
              </a:rPr>
              <a:t>Xcode</a:t>
            </a:r>
          </a:p>
        </p:txBody>
      </p:sp>
      <p:pic>
        <p:nvPicPr>
          <p:cNvPr id="5" name="图片 4" descr="QQ20130605-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48880"/>
            <a:ext cx="4495800" cy="7366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536" y="3212976"/>
            <a:ext cx="842486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将左边的</a:t>
            </a:r>
            <a:r>
              <a:rPr lang="en-US" altLang="zh-CN" sz="1800" dirty="0" err="1" smtClean="0">
                <a:latin typeface="+mn-ea"/>
              </a:rPr>
              <a:t>Xcode.app</a:t>
            </a:r>
            <a:r>
              <a:rPr lang="zh-CN" altLang="en-US" sz="1800" dirty="0" smtClean="0">
                <a:latin typeface="+mn-ea"/>
              </a:rPr>
              <a:t>拖到右边</a:t>
            </a:r>
            <a:r>
              <a:rPr lang="en-US" altLang="zh-CN" sz="1800" dirty="0" smtClean="0">
                <a:latin typeface="+mn-ea"/>
              </a:rPr>
              <a:t>Applications</a:t>
            </a:r>
            <a:r>
              <a:rPr lang="zh-CN" altLang="en-US" sz="1800" dirty="0" smtClean="0">
                <a:latin typeface="+mn-ea"/>
              </a:rPr>
              <a:t>文件夹中，其实就是“应用程序”文件夹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7" name="图片 6" descr="QQ20130605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95204"/>
            <a:ext cx="5715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</a:t>
            </a:r>
            <a:r>
              <a:rPr lang="zh-CN" altLang="en-US" dirty="0" smtClean="0">
                <a:latin typeface="+mj-ea"/>
              </a:rPr>
              <a:t>软件</a:t>
            </a:r>
            <a:r>
              <a:rPr lang="en-US" altLang="zh-CN" dirty="0" smtClean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安装完毕后，就能在“应用程序”中找到安装成功的软件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9" name="图片 8" descr="QQ20130605-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005064"/>
            <a:ext cx="3594100" cy="2705100"/>
          </a:xfrm>
          <a:prstGeom prst="rect">
            <a:avLst/>
          </a:prstGeom>
        </p:spPr>
      </p:pic>
      <p:pic>
        <p:nvPicPr>
          <p:cNvPr id="4" name="图片 3" descr="QQ20130605-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40136"/>
            <a:ext cx="4699000" cy="24130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552" y="4869160"/>
            <a:ext cx="468052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其实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文件就像一个磁盘，一打开就会载入这个磁盘中的所有内容。</a:t>
            </a:r>
            <a:r>
              <a:rPr lang="zh-CN" altLang="en-US" sz="1800" dirty="0">
                <a:latin typeface="+mn-ea"/>
              </a:rPr>
              <a:t>安装完毕后，最好在</a:t>
            </a:r>
            <a:r>
              <a:rPr lang="en-US" altLang="zh-CN" sz="1800" dirty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中推出这个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磁盘。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12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3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卸载</a:t>
            </a:r>
            <a:r>
              <a:rPr lang="zh-CN" altLang="en-US" dirty="0" smtClean="0">
                <a:latin typeface="+mj-ea"/>
              </a:rPr>
              <a:t>软件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卸载软件也非常简单，直接将软件移到废纸篓即可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5" name="图片 4" descr="QQ20130605-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5842000" cy="190500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95536" y="4437112"/>
            <a:ext cx="842486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不过这种卸载方式，仍然可能</a:t>
            </a:r>
            <a:r>
              <a:rPr lang="zh-CN" altLang="en-US" sz="1800" dirty="0">
                <a:latin typeface="+mn-ea"/>
              </a:rPr>
              <a:t>会有软</a:t>
            </a:r>
            <a:r>
              <a:rPr lang="zh-CN" altLang="en-US" sz="1800" dirty="0" smtClean="0">
                <a:latin typeface="+mn-ea"/>
              </a:rPr>
              <a:t>件的一些冗余信</a:t>
            </a:r>
            <a:r>
              <a:rPr lang="zh-CN" altLang="en-US" sz="1800" dirty="0">
                <a:latin typeface="+mn-ea"/>
              </a:rPr>
              <a:t>息残留在你</a:t>
            </a:r>
            <a:r>
              <a:rPr lang="zh-CN" altLang="en-US" sz="1800" dirty="0" smtClean="0">
                <a:latin typeface="+mn-ea"/>
              </a:rPr>
              <a:t>的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上，不够彻底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可以尝试安装一些第三方的系统管理软件进行专业的卸载，比如；</a:t>
            </a:r>
            <a:r>
              <a:rPr lang="en-US" altLang="zh-CN" sz="1800" dirty="0" smtClean="0">
                <a:latin typeface="+mn-ea"/>
              </a:rPr>
              <a:t>CleanApp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 smtClean="0">
                <a:latin typeface="+mn-ea"/>
              </a:rPr>
              <a:t>AppDelete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 smtClean="0">
                <a:latin typeface="+mn-ea"/>
              </a:rPr>
              <a:t>CleanMyMac</a:t>
            </a:r>
            <a:r>
              <a:rPr lang="zh-CN" altLang="en-US" sz="1800" dirty="0" smtClean="0">
                <a:latin typeface="+mn-ea"/>
              </a:rPr>
              <a:t>等软件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9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4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听歌、看视频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平台听歌的方式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自带的</a:t>
            </a:r>
            <a:r>
              <a:rPr lang="en-US" altLang="zh-CN" sz="1800" dirty="0" smtClean="0">
                <a:latin typeface="+mn-ea"/>
              </a:rPr>
              <a:t>iTunes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smtClean="0">
                <a:latin typeface="+mn-ea"/>
              </a:rPr>
              <a:t>QuickTime Player</a:t>
            </a:r>
            <a:r>
              <a:rPr lang="zh-CN" altLang="en-US" sz="1800" dirty="0" smtClean="0">
                <a:latin typeface="+mn-ea"/>
              </a:rPr>
              <a:t>播放音频文件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使用浏览器在网页上在线听歌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下载第三方的音频播放软件，比如</a:t>
            </a:r>
            <a:r>
              <a:rPr lang="en-US" altLang="zh-CN" sz="1800" dirty="0" smtClean="0">
                <a:latin typeface="+mn-ea"/>
              </a:rPr>
              <a:t>QQ</a:t>
            </a:r>
            <a:r>
              <a:rPr lang="zh-CN" altLang="en-US" sz="1800" dirty="0" smtClean="0">
                <a:latin typeface="+mn-ea"/>
              </a:rPr>
              <a:t>音乐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l"/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平台看视频的方式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自带的</a:t>
            </a:r>
            <a:r>
              <a:rPr lang="en-US" altLang="zh-CN" sz="1800" dirty="0" smtClean="0">
                <a:latin typeface="+mn-ea"/>
              </a:rPr>
              <a:t>QuickTime Player</a:t>
            </a:r>
            <a:r>
              <a:rPr lang="zh-CN" altLang="en-US" sz="1800" dirty="0" smtClean="0">
                <a:latin typeface="+mn-ea"/>
              </a:rPr>
              <a:t>播放视频文</a:t>
            </a:r>
            <a:r>
              <a:rPr lang="zh-CN" altLang="en-US" sz="1800" dirty="0">
                <a:latin typeface="+mn-ea"/>
              </a:rPr>
              <a:t>件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>
                <a:latin typeface="+mn-ea"/>
              </a:rPr>
              <a:t>使用浏览器在网页</a:t>
            </a:r>
            <a:r>
              <a:rPr lang="zh-CN" altLang="en-US" sz="1800" dirty="0" smtClean="0">
                <a:latin typeface="+mn-ea"/>
              </a:rPr>
              <a:t>上在线看视频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>
                <a:latin typeface="+mn-ea"/>
              </a:rPr>
              <a:t>下载第</a:t>
            </a:r>
            <a:r>
              <a:rPr lang="zh-CN" altLang="en-US" sz="1800" dirty="0" smtClean="0">
                <a:latin typeface="+mn-ea"/>
              </a:rPr>
              <a:t>三方的视频播放软</a:t>
            </a:r>
            <a:r>
              <a:rPr lang="zh-CN" altLang="en-US" sz="1800" dirty="0">
                <a:latin typeface="+mn-ea"/>
              </a:rPr>
              <a:t>件，</a:t>
            </a:r>
            <a:r>
              <a:rPr lang="zh-CN" altLang="en-US" sz="1800" dirty="0" smtClean="0">
                <a:latin typeface="+mn-ea"/>
              </a:rPr>
              <a:t>比如</a:t>
            </a:r>
            <a:r>
              <a:rPr lang="en-US" altLang="zh-CN" sz="1800" dirty="0" smtClean="0">
                <a:latin typeface="+mn-ea"/>
              </a:rPr>
              <a:t>PPS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>
                <a:latin typeface="+mn-ea"/>
              </a:rPr>
              <a:t>MPlayerX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14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endParaRPr lang="zh-CN" altLang="en-US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0003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的快速启动栏，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用来存放常用软件的图标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altLang="en-US" sz="2000" dirty="0" smtClean="0">
                <a:latin typeface="Arial" charset="0"/>
                <a:ea typeface="宋体" charset="0"/>
                <a:cs typeface="宋体" charset="0"/>
              </a:rPr>
              <a:t>单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击软件图标即可打开相应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的软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件</a:t>
            </a:r>
            <a:endParaRPr lang="en-US" altLang="zh-CN" sz="2000" dirty="0" smtClean="0">
              <a:latin typeface="Arial" charset="0"/>
              <a:ea typeface="宋体" charset="0"/>
              <a:cs typeface="宋体" charset="0"/>
            </a:endParaRPr>
          </a:p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右击软件图标还有其他菜单选项：比如退出软件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图标下边的白色亮点代表程序正在运行中，并没有完全退出</a:t>
            </a:r>
            <a:endParaRPr lang="zh-CN" altLang="en-US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00036" name="图片 8" descr="QQ20121130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803129"/>
            <a:ext cx="89058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 smtClean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将移动硬盘</a:t>
            </a:r>
            <a:r>
              <a:rPr lang="en-US" altLang="zh-CN" sz="1800" dirty="0" smtClean="0">
                <a:latin typeface="+mn-ea"/>
              </a:rPr>
              <a:t>\U</a:t>
            </a:r>
            <a:r>
              <a:rPr lang="zh-CN" altLang="en-US" sz="1800" dirty="0" smtClean="0">
                <a:latin typeface="+mn-ea"/>
              </a:rPr>
              <a:t>盘插入电脑时，默认会在</a:t>
            </a:r>
            <a:r>
              <a:rPr lang="en-US" altLang="zh-CN" sz="1800" dirty="0" smtClean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的“设备”一栏中显示设备名称</a:t>
            </a:r>
            <a:endParaRPr lang="zh-CN" altLang="en-US" sz="1800" dirty="0">
              <a:latin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288" y="4437063"/>
            <a:ext cx="468153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右击设备名称，选择“推出”，即可从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上安全“推出”设备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595973" name="图片 5" descr="QQ20130604-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644900"/>
            <a:ext cx="4064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5971" name="图片 3" descr="QQ20130604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0"/>
            <a:ext cx="3213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也可以设置将移动硬盘等设备显示到桌面上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596995" name="图片 6" descr="QQ20130604-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33625"/>
            <a:ext cx="58801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6996" name="图片 7" descr="QQ20130604-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781300"/>
            <a:ext cx="17399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2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 smtClean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默认不能往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格式的设备中写入内容。也就是说，如果你的硬盘是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格式的，那么就无法将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上的文件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文件夹拷贝到你的硬盘上。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如果在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上安装一个“</a:t>
            </a:r>
            <a:r>
              <a:rPr lang="en-US" altLang="zh-CN" sz="1800" dirty="0" smtClean="0">
                <a:latin typeface="+mn-ea"/>
              </a:rPr>
              <a:t>Paragon_NTFS</a:t>
            </a:r>
            <a:r>
              <a:rPr lang="zh-CN" altLang="en-US" sz="1800" dirty="0" smtClean="0">
                <a:latin typeface="+mn-ea"/>
              </a:rPr>
              <a:t>”软件，就能轻松读写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格式的设备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9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文件共享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开启文件共享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偏好设置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共享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文件共享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添加（+）共享文件夹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l"/>
              <a:defRPr/>
            </a:pPr>
            <a:r>
              <a:rPr lang="zh-CN" altLang="en-US" sz="1800" dirty="0" smtClean="0">
                <a:latin typeface="+mn-ea"/>
              </a:rPr>
              <a:t>在</a:t>
            </a:r>
            <a:r>
              <a:rPr lang="en-US" altLang="zh-CN" sz="1800" dirty="0" smtClean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的“共享”一栏中可以拷贝别人共享的文件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9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ea"/>
              </a:rPr>
              <a:t>Mac</a:t>
            </a:r>
            <a:r>
              <a:rPr kumimoji="1" lang="zh-CN" altLang="en-US" dirty="0" smtClean="0">
                <a:latin typeface="+mj-ea"/>
              </a:rPr>
              <a:t>的文件系统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系统采用的是</a:t>
            </a:r>
            <a:r>
              <a:rPr lang="en-US" altLang="zh-CN" sz="2000" dirty="0" smtClean="0">
                <a:latin typeface="+mn-ea"/>
              </a:rPr>
              <a:t>UNIX</a:t>
            </a:r>
            <a:r>
              <a:rPr lang="zh-CN" altLang="en-US" sz="2000" dirty="0" smtClean="0">
                <a:latin typeface="+mn-ea"/>
              </a:rPr>
              <a:t>文件系统，所有的文件都放在根目录</a:t>
            </a:r>
            <a:r>
              <a:rPr lang="en-US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下面，因此没有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中分</a:t>
            </a:r>
            <a:r>
              <a:rPr lang="en-US" altLang="zh-CN" sz="2000" dirty="0" smtClean="0">
                <a:latin typeface="+mn-ea"/>
              </a:rPr>
              <a:t>C</a:t>
            </a:r>
            <a:r>
              <a:rPr lang="zh-CN" altLang="en-US" sz="2000" dirty="0" smtClean="0">
                <a:latin typeface="+mn-ea"/>
              </a:rPr>
              <a:t>盘、</a:t>
            </a:r>
            <a:r>
              <a:rPr lang="en-US" altLang="zh-CN" sz="2000" dirty="0" smtClean="0">
                <a:latin typeface="+mn-ea"/>
              </a:rPr>
              <a:t>D</a:t>
            </a:r>
            <a:r>
              <a:rPr lang="zh-CN" altLang="en-US" sz="2000" dirty="0" smtClean="0">
                <a:latin typeface="+mn-ea"/>
              </a:rPr>
              <a:t>盘的概念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文件路径就不再有盘符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  </a:t>
            </a:r>
            <a:r>
              <a:rPr lang="en-US" altLang="zh-CN" sz="2000" dirty="0" smtClean="0">
                <a:latin typeface="+mn-ea"/>
              </a:rPr>
              <a:t>c:/users/mj/desktop</a:t>
            </a: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ac</a:t>
            </a:r>
            <a:r>
              <a:rPr lang="zh-CN" altLang="en-US" sz="2000" dirty="0" smtClean="0">
                <a:latin typeface="+mn-ea"/>
              </a:rPr>
              <a:t>中      </a:t>
            </a:r>
            <a:r>
              <a:rPr lang="en-US" altLang="zh-CN" sz="2000" dirty="0" smtClean="0">
                <a:latin typeface="+mn-ea"/>
              </a:rPr>
              <a:t>/users/mj/desktop</a:t>
            </a: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常见文件夹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用户的个人文件夹（</a:t>
            </a:r>
            <a:r>
              <a:rPr lang="en-US" altLang="zh-CN" sz="2000" dirty="0" smtClean="0">
                <a:latin typeface="+mn-ea"/>
              </a:rPr>
              <a:t>apple</a:t>
            </a:r>
            <a:r>
              <a:rPr lang="zh-CN" altLang="en-US" sz="2000" dirty="0" smtClean="0">
                <a:latin typeface="+mn-ea"/>
              </a:rPr>
              <a:t>是用户名）：</a:t>
            </a:r>
            <a:r>
              <a:rPr lang="en-US" altLang="zh-CN" sz="2000" dirty="0">
                <a:latin typeface="+mn-ea"/>
              </a:rPr>
              <a:t>/Users/</a:t>
            </a:r>
            <a:r>
              <a:rPr lang="en-US" altLang="zh-CN" sz="2000" dirty="0" smtClean="0">
                <a:latin typeface="+mn-ea"/>
              </a:rPr>
              <a:t>apple</a:t>
            </a: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桌面：</a:t>
            </a:r>
            <a:r>
              <a:rPr lang="en-US" altLang="zh-CN" sz="2000" dirty="0">
                <a:latin typeface="+mn-ea"/>
              </a:rPr>
              <a:t>/Users/apple/</a:t>
            </a:r>
            <a:r>
              <a:rPr lang="en-US" altLang="zh-CN" sz="2000" dirty="0" smtClean="0">
                <a:latin typeface="+mn-ea"/>
              </a:rPr>
              <a:t>Desktop</a:t>
            </a: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文稿：</a:t>
            </a:r>
            <a:r>
              <a:rPr lang="en-US" altLang="zh-CN" sz="2000" dirty="0">
                <a:latin typeface="+mn-ea"/>
              </a:rPr>
              <a:t>/Users/apple/Documents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下载：</a:t>
            </a:r>
            <a:r>
              <a:rPr lang="en-US" altLang="zh-CN" sz="2000" dirty="0">
                <a:latin typeface="+mn-ea"/>
              </a:rPr>
              <a:t>/Users/apple/</a:t>
            </a:r>
            <a:r>
              <a:rPr lang="en-US" altLang="zh-CN" sz="2000" dirty="0" smtClean="0">
                <a:latin typeface="+mn-ea"/>
              </a:rPr>
              <a:t>Downloads</a:t>
            </a: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应用程序：</a:t>
            </a:r>
            <a:r>
              <a:rPr lang="en-US" altLang="zh-CN" sz="2000" dirty="0">
                <a:latin typeface="+mn-ea"/>
              </a:rPr>
              <a:t>/Users/apple</a:t>
            </a:r>
            <a:r>
              <a:rPr lang="en-US" altLang="zh-CN" sz="2000" dirty="0" smtClean="0">
                <a:latin typeface="+mn-ea"/>
              </a:rPr>
              <a:t>/Applications</a:t>
            </a:r>
          </a:p>
          <a:p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endParaRPr kumimoji="1" lang="en-US" altLang="zh-CN" sz="2000" dirty="0" smtClean="0">
              <a:latin typeface="+mn-ea"/>
            </a:endParaRPr>
          </a:p>
          <a:p>
            <a:endParaRPr kumimoji="1"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7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常见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指令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1600" dirty="0">
                <a:latin typeface="+mn-ea"/>
              </a:rPr>
              <a:t>因为</a:t>
            </a:r>
            <a:r>
              <a:rPr lang="en-US" altLang="zh-CN" sz="1600" dirty="0">
                <a:latin typeface="+mn-ea"/>
              </a:rPr>
              <a:t>Mac</a:t>
            </a:r>
            <a:r>
              <a:rPr lang="zh-CN" altLang="en-US" sz="1600" dirty="0">
                <a:latin typeface="+mn-ea"/>
              </a:rPr>
              <a:t>系统是基于</a:t>
            </a:r>
            <a:r>
              <a:rPr lang="en-US" altLang="zh-CN" sz="1600" dirty="0">
                <a:latin typeface="+mn-ea"/>
              </a:rPr>
              <a:t>UNIX</a:t>
            </a:r>
            <a:r>
              <a:rPr lang="zh-CN" altLang="en-US" sz="1600" dirty="0">
                <a:latin typeface="+mn-ea"/>
              </a:rPr>
              <a:t>系统的，因此可以在“终端”中输入一些</a:t>
            </a:r>
            <a:r>
              <a:rPr lang="en-US" altLang="zh-CN" sz="1600" dirty="0">
                <a:latin typeface="+mn-ea"/>
              </a:rPr>
              <a:t>UNIX</a:t>
            </a:r>
            <a:r>
              <a:rPr lang="zh-CN" altLang="en-US" sz="1600" dirty="0">
                <a:latin typeface="+mn-ea"/>
              </a:rPr>
              <a:t>指令来操作</a:t>
            </a:r>
            <a:r>
              <a:rPr lang="en-US" altLang="zh-CN" sz="1600" dirty="0">
                <a:latin typeface="+mn-ea"/>
              </a:rPr>
              <a:t>Mac</a:t>
            </a:r>
            <a:r>
              <a:rPr lang="zh-CN" altLang="en-US" sz="1600" dirty="0">
                <a:latin typeface="+mn-ea"/>
              </a:rPr>
              <a:t>系统。比如：新建文件</a:t>
            </a:r>
            <a:r>
              <a:rPr lang="en-US" altLang="zh-CN" sz="1600" dirty="0">
                <a:latin typeface="+mn-ea"/>
              </a:rPr>
              <a:t>\</a:t>
            </a:r>
            <a:r>
              <a:rPr lang="zh-CN" altLang="en-US" sz="1600" dirty="0">
                <a:latin typeface="+mn-ea"/>
              </a:rPr>
              <a:t>文件夹、打开文件</a:t>
            </a:r>
            <a:r>
              <a:rPr lang="en-US" altLang="zh-CN" sz="1600" dirty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常用的</a:t>
            </a:r>
            <a:r>
              <a:rPr lang="en-US" altLang="zh-CN" sz="1600" dirty="0">
                <a:latin typeface="+mn-ea"/>
              </a:rPr>
              <a:t>UNIX</a:t>
            </a:r>
            <a:r>
              <a:rPr lang="zh-CN" altLang="en-US" sz="1600" dirty="0">
                <a:latin typeface="+mn-ea"/>
              </a:rPr>
              <a:t>指令：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需要经常使用才不容易忘记</a:t>
            </a:r>
            <a:r>
              <a:rPr lang="en-US" altLang="zh-CN" sz="1600" dirty="0">
                <a:latin typeface="+mn-ea"/>
              </a:rPr>
              <a:t>)</a:t>
            </a: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ls –l</a:t>
            </a:r>
            <a:r>
              <a:rPr lang="en-US" altLang="zh-CN" sz="1600" dirty="0">
                <a:latin typeface="+mn-ea"/>
              </a:rPr>
              <a:t>	</a:t>
            </a:r>
            <a:r>
              <a:rPr lang="zh-CN" altLang="en-US" sz="1600" dirty="0">
                <a:latin typeface="+mn-ea"/>
              </a:rPr>
              <a:t>列出当前目录下的所有内容（文件</a:t>
            </a:r>
            <a:r>
              <a:rPr lang="en-US" altLang="zh-CN" sz="1600" dirty="0">
                <a:latin typeface="+mn-ea"/>
              </a:rPr>
              <a:t>\</a:t>
            </a:r>
            <a:r>
              <a:rPr lang="zh-CN" altLang="en-US" sz="1600" dirty="0">
                <a:latin typeface="+mn-ea"/>
              </a:rPr>
              <a:t>文件夹）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pwd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显示出当前目录的名称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cd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改变当前操作的目录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who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显示当前用户名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clear</a:t>
            </a: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smtClean="0">
                <a:latin typeface="+mn-ea"/>
              </a:rPr>
              <a:t>	</a:t>
            </a:r>
            <a:r>
              <a:rPr lang="zh-CN" altLang="en-US" sz="1600" dirty="0" smtClean="0">
                <a:latin typeface="+mn-ea"/>
              </a:rPr>
              <a:t>清屏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mkdir</a:t>
            </a: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smtClean="0">
                <a:latin typeface="+mn-ea"/>
              </a:rPr>
              <a:t>	</a:t>
            </a:r>
            <a:r>
              <a:rPr lang="en-US" altLang="en-US" sz="1600" dirty="0" smtClean="0">
                <a:latin typeface="+mn-ea"/>
              </a:rPr>
              <a:t>新建</a:t>
            </a:r>
            <a:r>
              <a:rPr lang="zh-CN" altLang="en-US" sz="1600" dirty="0" smtClean="0">
                <a:latin typeface="+mn-ea"/>
              </a:rPr>
              <a:t>一个目录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touch</a:t>
            </a: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smtClean="0">
                <a:latin typeface="+mn-ea"/>
              </a:rPr>
              <a:t>	</a:t>
            </a:r>
            <a:r>
              <a:rPr lang="zh-CN" altLang="en-US" sz="1600" dirty="0" smtClean="0">
                <a:latin typeface="+mn-ea"/>
              </a:rPr>
              <a:t>新建一个</a:t>
            </a:r>
            <a:r>
              <a:rPr lang="zh-CN" altLang="en-US" sz="1600" dirty="0">
                <a:latin typeface="+mn-ea"/>
              </a:rPr>
              <a:t>文</a:t>
            </a:r>
            <a:r>
              <a:rPr lang="zh-CN" altLang="en-US" sz="1600" dirty="0" smtClean="0">
                <a:latin typeface="+mn-ea"/>
              </a:rPr>
              <a:t>件（文件不存在才会新建）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1600" dirty="0">
                <a:solidFill>
                  <a:srgbClr val="FF0000"/>
                </a:solidFill>
                <a:latin typeface="+mn-ea"/>
              </a:rPr>
              <a:t>o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pen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打开一个文件</a:t>
            </a:r>
            <a:r>
              <a:rPr lang="zh-CN" altLang="zh-CN" sz="1600" dirty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None/>
            </a:pP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按一下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tab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键，可以自动补齐指令名称、文件名、文件夹名等</a:t>
            </a:r>
            <a:endParaRPr lang="en-US" altLang="zh-CN" sz="1600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zh-CN" sz="1600" dirty="0">
                <a:latin typeface="+mn-ea"/>
              </a:rPr>
              <a:t>（</a:t>
            </a:r>
            <a:r>
              <a:rPr lang="zh-CN" altLang="en-US" sz="1600" dirty="0">
                <a:latin typeface="+mn-ea"/>
              </a:rPr>
              <a:t>上述指令均可以在百度上搜索到具体用法）</a:t>
            </a:r>
            <a:endParaRPr lang="en-US" altLang="zh-CN" sz="1600" dirty="0">
              <a:latin typeface="+mn-ea"/>
            </a:endParaRPr>
          </a:p>
          <a:p>
            <a:pPr marL="0" indent="0">
              <a:buNone/>
            </a:pP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37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指令中的特殊路径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+mn-ea"/>
              </a:rPr>
              <a:t>在使用</a:t>
            </a:r>
            <a:r>
              <a:rPr lang="en-US" altLang="zh-CN" sz="2000" dirty="0" smtClean="0">
                <a:latin typeface="+mn-ea"/>
              </a:rPr>
              <a:t>Unix</a:t>
            </a:r>
            <a:r>
              <a:rPr lang="zh-CN" altLang="en-US" sz="2000" dirty="0" smtClean="0">
                <a:latin typeface="+mn-ea"/>
              </a:rPr>
              <a:t>指令过程中，经常会涉及到目录（路径）操作，下面列出几个有特殊含义的路径：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   根路径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.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  </a:t>
            </a:r>
            <a:r>
              <a:rPr lang="zh-CN" altLang="en-US" sz="2000" dirty="0" smtClean="0">
                <a:latin typeface="+mn-ea"/>
              </a:rPr>
              <a:t>当前路径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.</a:t>
            </a:r>
            <a:r>
              <a:rPr lang="en-US" altLang="zh-CN" sz="2000" dirty="0">
                <a:latin typeface="+mn-ea"/>
              </a:rPr>
              <a:t>./</a:t>
            </a:r>
            <a:r>
              <a:rPr lang="zh-CN" altLang="en-US" sz="2000" dirty="0">
                <a:latin typeface="+mn-ea"/>
              </a:rPr>
              <a:t> 上一级路径</a:t>
            </a:r>
            <a:endParaRPr lang="en-US" altLang="zh-CN" sz="2000" dirty="0">
              <a:latin typeface="+mn-ea"/>
            </a:endParaRP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77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+mj-ea"/>
              </a:rPr>
              <a:t>课后习题</a:t>
            </a:r>
            <a:endParaRPr lang="en-US" altLang="zh-TW" b="1" dirty="0">
              <a:latin typeface="+mj-ea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 smtClean="0">
                <a:latin typeface="+mn-ea"/>
              </a:rPr>
              <a:t>1.</a:t>
            </a:r>
            <a:r>
              <a:rPr lang="zh-CN" altLang="en-US" sz="2000" dirty="0" smtClean="0">
                <a:latin typeface="+mn-ea"/>
              </a:rPr>
              <a:t>练习</a:t>
            </a:r>
            <a:r>
              <a:rPr lang="en-US" altLang="zh-CN" sz="2000" dirty="0" smtClean="0">
                <a:latin typeface="+mn-ea"/>
              </a:rPr>
              <a:t>PPT</a:t>
            </a:r>
            <a:r>
              <a:rPr lang="zh-CN" altLang="en-US" sz="2000" dirty="0" smtClean="0">
                <a:latin typeface="+mn-ea"/>
              </a:rPr>
              <a:t>中列出的每一个操作</a:t>
            </a: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zh-CN" sz="2000" dirty="0" smtClean="0">
                <a:latin typeface="+mn-ea"/>
              </a:rPr>
              <a:t>2</a:t>
            </a:r>
            <a:r>
              <a:rPr lang="en-US" altLang="zh-CN" sz="2000" dirty="0" smtClean="0">
                <a:latin typeface="+mn-ea"/>
              </a:rPr>
              <a:t>.</a:t>
            </a:r>
            <a:r>
              <a:rPr lang="zh-CN" altLang="en-US" sz="2000" dirty="0" smtClean="0">
                <a:latin typeface="+mn-ea"/>
              </a:rPr>
              <a:t>安装下面的软件</a:t>
            </a: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+mn-ea"/>
              </a:rPr>
              <a:t>搜狗输入法、</a:t>
            </a:r>
            <a:r>
              <a:rPr lang="en-US" altLang="zh-CN" sz="2000" dirty="0" smtClean="0">
                <a:latin typeface="+mn-ea"/>
              </a:rPr>
              <a:t>Xcode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>
                <a:latin typeface="+mn-ea"/>
              </a:rPr>
              <a:t>Paragon </a:t>
            </a:r>
            <a:r>
              <a:rPr lang="en-US" altLang="zh-CN" sz="2000" smtClean="0">
                <a:latin typeface="+mn-ea"/>
              </a:rPr>
              <a:t>NTFS</a:t>
            </a: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r>
              <a:rPr lang="zh-CN" altLang="zh-CN" sz="2000" dirty="0">
                <a:latin typeface="+mn-ea"/>
              </a:rPr>
              <a:t>3</a:t>
            </a:r>
            <a:r>
              <a:rPr lang="en-US" altLang="zh-CN" sz="2000" dirty="0" smtClean="0">
                <a:latin typeface="+mn-ea"/>
              </a:rPr>
              <a:t>.</a:t>
            </a:r>
            <a:r>
              <a:rPr lang="zh-CN" altLang="en-US" sz="2000" dirty="0" smtClean="0">
                <a:latin typeface="+mn-ea"/>
              </a:rPr>
              <a:t>在终端中使用</a:t>
            </a:r>
            <a:r>
              <a:rPr lang="en-US" altLang="zh-CN" sz="2000" dirty="0" smtClean="0">
                <a:latin typeface="+mn-ea"/>
              </a:rPr>
              <a:t>UNIX</a:t>
            </a:r>
            <a:r>
              <a:rPr lang="zh-CN" altLang="en-US" sz="2000" dirty="0" smtClean="0">
                <a:latin typeface="+mn-ea"/>
              </a:rPr>
              <a:t>指令连续完成下面的操作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在“桌面”上新建一个</a:t>
            </a:r>
            <a:r>
              <a:rPr lang="en-US" altLang="zh-CN" sz="2000" dirty="0" smtClean="0">
                <a:latin typeface="+mn-ea"/>
              </a:rPr>
              <a:t>test</a:t>
            </a:r>
            <a:r>
              <a:rPr lang="zh-CN" altLang="en-US" sz="2000" dirty="0" smtClean="0">
                <a:latin typeface="+mn-ea"/>
              </a:rPr>
              <a:t>文件夹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在“桌面”的</a:t>
            </a:r>
            <a:r>
              <a:rPr lang="en-US" altLang="zh-CN" sz="2000" dirty="0" smtClean="0">
                <a:latin typeface="+mn-ea"/>
              </a:rPr>
              <a:t>test</a:t>
            </a:r>
            <a:r>
              <a:rPr lang="zh-CN" altLang="en-US" sz="2000" dirty="0" smtClean="0">
                <a:latin typeface="+mn-ea"/>
              </a:rPr>
              <a:t>文件夹内新建一个</a:t>
            </a:r>
            <a:r>
              <a:rPr lang="en-US" altLang="zh-CN" sz="2000" dirty="0" smtClean="0">
                <a:latin typeface="+mn-ea"/>
              </a:rPr>
              <a:t>test.txt</a:t>
            </a:r>
            <a:r>
              <a:rPr lang="zh-CN" altLang="en-US" sz="2000" dirty="0" smtClean="0">
                <a:latin typeface="+mn-ea"/>
              </a:rPr>
              <a:t>文件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打开上面创建的</a:t>
            </a:r>
            <a:r>
              <a:rPr lang="en-US" altLang="zh-CN" sz="2000" dirty="0" smtClean="0">
                <a:latin typeface="+mn-ea"/>
              </a:rPr>
              <a:t>test.txt</a:t>
            </a:r>
            <a:r>
              <a:rPr lang="zh-CN" altLang="en-US" sz="2000" dirty="0" smtClean="0">
                <a:latin typeface="+mn-ea"/>
              </a:rPr>
              <a:t>文件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在“文稿”中新建一个</a:t>
            </a:r>
            <a:r>
              <a:rPr lang="en-US" altLang="zh-CN" sz="2000" dirty="0" smtClean="0">
                <a:latin typeface="+mn-ea"/>
              </a:rPr>
              <a:t>test.txt</a:t>
            </a:r>
            <a:r>
              <a:rPr lang="zh-CN" altLang="en-US" sz="2000" dirty="0" smtClean="0">
                <a:latin typeface="+mn-ea"/>
              </a:rPr>
              <a:t>文件</a:t>
            </a:r>
            <a:endParaRPr lang="en-US" altLang="zh-CN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3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的设置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-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方式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1</a:t>
            </a:r>
            <a:endParaRPr lang="zh-CN" altLang="en-US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点击屏幕左上角的黑色苹果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301060" name="图片 2" descr="QQ20130604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16113"/>
            <a:ext cx="46609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的设置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-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方式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2</a:t>
            </a:r>
            <a:endParaRPr lang="zh-CN" altLang="en-US" dirty="0">
              <a:latin typeface="Arial Black" charset="0"/>
              <a:ea typeface="宋体" charset="0"/>
              <a:cs typeface="宋体" charset="0"/>
            </a:endParaRPr>
          </a:p>
        </p:txBody>
      </p:sp>
      <p:pic>
        <p:nvPicPr>
          <p:cNvPr id="302083" name="图片 5" descr="QQ20121129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844675"/>
            <a:ext cx="54006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084" name="图片 6" descr="QQ20121129-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852738"/>
            <a:ext cx="249078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退出应用程序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1-</a:t>
            </a:r>
            <a:r>
              <a:rPr lang="zh-CN" altLang="en-US" sz="1600" dirty="0" smtClean="0">
                <a:latin typeface="+mn-ea"/>
              </a:rPr>
              <a:t>右击</a:t>
            </a:r>
            <a:r>
              <a:rPr lang="en-US" altLang="zh-CN" sz="1600" dirty="0" smtClean="0">
                <a:latin typeface="+mn-ea"/>
              </a:rPr>
              <a:t>Dock</a:t>
            </a:r>
            <a:r>
              <a:rPr lang="zh-CN" altLang="en-US" sz="1600" dirty="0" smtClean="0">
                <a:latin typeface="+mn-ea"/>
              </a:rPr>
              <a:t>中的软件图标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zh-CN" altLang="en-US" sz="1600" dirty="0" smtClean="0">
                <a:latin typeface="+mn-ea"/>
              </a:rPr>
              <a:t>比如退出</a:t>
            </a:r>
            <a:r>
              <a:rPr lang="en-US" altLang="zh-CN" sz="1600" dirty="0" smtClean="0">
                <a:latin typeface="+mn-ea"/>
              </a:rPr>
              <a:t>QQ</a:t>
            </a:r>
          </a:p>
        </p:txBody>
      </p:sp>
      <p:pic>
        <p:nvPicPr>
          <p:cNvPr id="303108" name="图片 1" descr="QQ20130604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5038"/>
            <a:ext cx="3529013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5650" y="5229225"/>
            <a:ext cx="76962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2-</a:t>
            </a:r>
            <a:r>
              <a:rPr lang="zh-CN" altLang="en-US" sz="1600" dirty="0" smtClean="0">
                <a:latin typeface="+mn-ea"/>
              </a:rPr>
              <a:t>使用快捷键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600" dirty="0" smtClean="0">
                <a:latin typeface="+mn-ea"/>
              </a:rPr>
              <a:t>快捷键退出程序：</a:t>
            </a:r>
            <a:r>
              <a:rPr lang="en-US" altLang="zh-CN" sz="1600" dirty="0" smtClean="0">
                <a:latin typeface="+mn-ea"/>
              </a:rPr>
              <a:t>Command </a:t>
            </a:r>
            <a:r>
              <a:rPr lang="zh-CN" altLang="en-US" sz="1600" dirty="0" smtClean="0">
                <a:latin typeface="+mn-ea"/>
              </a:rPr>
              <a:t>＋</a:t>
            </a:r>
            <a:r>
              <a:rPr lang="en-US" altLang="zh-CN" sz="1600" dirty="0" smtClean="0">
                <a:latin typeface="+mn-ea"/>
              </a:rPr>
              <a:t> Q</a:t>
            </a:r>
          </a:p>
          <a:p>
            <a:pPr>
              <a:buFont typeface="Wingdings" charset="2"/>
              <a:buChar char="u"/>
              <a:defRPr/>
            </a:pPr>
            <a:r>
              <a:rPr lang="zh-CN" altLang="en-US" sz="1600" dirty="0" smtClean="0">
                <a:latin typeface="+mn-ea"/>
              </a:rPr>
              <a:t>快捷键关闭窗口：</a:t>
            </a:r>
            <a:r>
              <a:rPr lang="en-US" altLang="zh-CN" sz="1600" dirty="0" smtClean="0">
                <a:latin typeface="+mn-ea"/>
              </a:rPr>
              <a:t>Command </a:t>
            </a:r>
            <a:r>
              <a:rPr lang="zh-CN" altLang="en-US" sz="1600" dirty="0" smtClean="0">
                <a:latin typeface="+mn-ea"/>
              </a:rPr>
              <a:t>＋</a:t>
            </a:r>
            <a:r>
              <a:rPr lang="en-US" altLang="zh-CN" sz="1600" dirty="0" smtClean="0">
                <a:latin typeface="+mn-ea"/>
              </a:rPr>
              <a:t> W</a:t>
            </a:r>
            <a:r>
              <a:rPr lang="zh-CN" altLang="en-US" sz="1600" dirty="0" smtClean="0">
                <a:latin typeface="+mn-ea"/>
              </a:rPr>
              <a:t>（关闭程序的窗口不一定是退出程序）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sz="2000" dirty="0" smtClean="0"/>
              <a:t>屏幕最上面的横条就是菜单栏，它会随着当前打开软件的变化而变化</a:t>
            </a:r>
            <a:endParaRPr lang="en-US" altLang="zh-CN" sz="2000" dirty="0" smtClean="0"/>
          </a:p>
          <a:p>
            <a:pPr>
              <a:defRPr/>
            </a:pPr>
            <a:r>
              <a:rPr lang="zh-CN" altLang="en-US" sz="2000" dirty="0" smtClean="0"/>
              <a:t>也就是说，每个软件都有属于自己的菜单栏</a:t>
            </a:r>
            <a:endParaRPr lang="en-US" altLang="zh-CN" sz="2000" dirty="0" smtClean="0"/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下面分别列举了</a:t>
            </a:r>
            <a:r>
              <a:rPr lang="en-US" altLang="zh-CN" sz="2000" dirty="0" smtClean="0">
                <a:latin typeface="+mn-ea"/>
              </a:rPr>
              <a:t>Finder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PowerPoint</a:t>
            </a:r>
            <a:r>
              <a:rPr lang="zh-CN" altLang="en-US" sz="2000" dirty="0" smtClean="0">
                <a:latin typeface="+mn-ea"/>
              </a:rPr>
              <a:t>、有道词典、</a:t>
            </a:r>
            <a:r>
              <a:rPr lang="en-US" altLang="zh-CN" sz="2000" dirty="0" smtClean="0">
                <a:latin typeface="+mn-ea"/>
              </a:rPr>
              <a:t>QQ</a:t>
            </a:r>
            <a:r>
              <a:rPr lang="zh-CN" altLang="en-US" sz="2000" dirty="0" smtClean="0">
                <a:latin typeface="+mn-ea"/>
              </a:rPr>
              <a:t>的菜单栏</a:t>
            </a:r>
            <a:r>
              <a:rPr lang="zh-CN" altLang="en-US" sz="2000" dirty="0" smtClean="0"/>
              <a:t>，虽然主要内容不一样，但是最左边一定是一个黑色苹果样式的菜单项</a:t>
            </a:r>
            <a:endParaRPr lang="zh-CN" altLang="en-US" sz="2000" dirty="0"/>
          </a:p>
        </p:txBody>
      </p:sp>
      <p:pic>
        <p:nvPicPr>
          <p:cNvPr id="305155" name="图片 3" descr="QQ20130604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284538"/>
            <a:ext cx="50927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6" name="图片 4" descr="QQ20130604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759200"/>
            <a:ext cx="85979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7" name="图片 5" descr="QQ20130604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264025"/>
            <a:ext cx="3251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8" name="图片 6" descr="QQ20130604-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695825"/>
            <a:ext cx="561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 smtClean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06178" name="内容占位符 2"/>
          <p:cNvSpPr txBox="1">
            <a:spLocks/>
          </p:cNvSpPr>
          <p:nvPr/>
        </p:nvSpPr>
        <p:spPr bwMode="auto">
          <a:xfrm>
            <a:off x="323528" y="1628800"/>
            <a:ext cx="85693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>
                <a:latin typeface="Courier New" charset="0"/>
              </a:rPr>
              <a:t>点击黑色苹果样式的菜单项，可以进行关机、重启、注销等常用操作</a:t>
            </a:r>
          </a:p>
        </p:txBody>
      </p:sp>
      <p:pic>
        <p:nvPicPr>
          <p:cNvPr id="7" name="图片 6" descr="QQ20130605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76264"/>
            <a:ext cx="3419193" cy="4221088"/>
          </a:xfrm>
          <a:prstGeom prst="rect">
            <a:avLst/>
          </a:prstGeom>
        </p:spPr>
      </p:pic>
      <p:pic>
        <p:nvPicPr>
          <p:cNvPr id="9" name="图片 8" descr="QQ20130722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2552700" cy="4076700"/>
          </a:xfrm>
          <a:prstGeom prst="rect">
            <a:avLst/>
          </a:prstGeom>
        </p:spPr>
      </p:pic>
      <p:cxnSp>
        <p:nvCxnSpPr>
          <p:cNvPr id="11" name="直线箭头连接符 10"/>
          <p:cNvCxnSpPr>
            <a:endCxn id="7" idx="1"/>
          </p:cNvCxnSpPr>
          <p:nvPr/>
        </p:nvCxnSpPr>
        <p:spPr bwMode="auto">
          <a:xfrm>
            <a:off x="2771800" y="2852936"/>
            <a:ext cx="2520280" cy="163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平衡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157259022</TotalTime>
  <Pages>0</Pages>
  <Words>1542</Words>
  <Characters>0</Characters>
  <Application>Microsoft Macintosh PowerPoint</Application>
  <DocSecurity>0</DocSecurity>
  <PresentationFormat>全屏显示(4:3)</PresentationFormat>
  <Lines>0</Lines>
  <Paragraphs>231</Paragraphs>
  <Slides>47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平衡</vt:lpstr>
      <vt:lpstr>Mac OS X</vt:lpstr>
      <vt:lpstr>系统简介</vt:lpstr>
      <vt:lpstr>版本</vt:lpstr>
      <vt:lpstr>Dock</vt:lpstr>
      <vt:lpstr>Dock的设置-方式1</vt:lpstr>
      <vt:lpstr>Dock的设置-方式2</vt:lpstr>
      <vt:lpstr>退出应用程序</vt:lpstr>
      <vt:lpstr>菜单栏1</vt:lpstr>
      <vt:lpstr>菜单栏2</vt:lpstr>
      <vt:lpstr>菜单栏3</vt:lpstr>
      <vt:lpstr>菜单栏4-强制退出</vt:lpstr>
      <vt:lpstr>菜单栏5-Spotlight</vt:lpstr>
      <vt:lpstr>Finder</vt:lpstr>
      <vt:lpstr>Finder窗口显示样式设置</vt:lpstr>
      <vt:lpstr>Finder的其他详细设置</vt:lpstr>
      <vt:lpstr>添加软件图标到Dock中</vt:lpstr>
      <vt:lpstr>删除Dock上的软件图标</vt:lpstr>
      <vt:lpstr>Safari</vt:lpstr>
      <vt:lpstr>Safari添加书签</vt:lpstr>
      <vt:lpstr>活动监视器</vt:lpstr>
      <vt:lpstr>终端</vt:lpstr>
      <vt:lpstr>废纸篓</vt:lpstr>
      <vt:lpstr>偏好设置</vt:lpstr>
      <vt:lpstr>常用快捷键</vt:lpstr>
      <vt:lpstr>Mac键盘</vt:lpstr>
      <vt:lpstr>窗口的常用操作1</vt:lpstr>
      <vt:lpstr>窗口的常用操作2</vt:lpstr>
      <vt:lpstr>文件操作1-文件预览</vt:lpstr>
      <vt:lpstr>文件操作2-重命名</vt:lpstr>
      <vt:lpstr>文件操作3-新建文件夹</vt:lpstr>
      <vt:lpstr>文件操作4-新建文件</vt:lpstr>
      <vt:lpstr>文件操作5-贴上彩色标签</vt:lpstr>
      <vt:lpstr>文件操作6-其他文件操作</vt:lpstr>
      <vt:lpstr>软件操作1-下载软件</vt:lpstr>
      <vt:lpstr>软件操作2-安装软件1</vt:lpstr>
      <vt:lpstr>软件操作2-安装软件2</vt:lpstr>
      <vt:lpstr>软件操作2-安装软件3</vt:lpstr>
      <vt:lpstr>软件操作3-卸载软件</vt:lpstr>
      <vt:lpstr>软件操作4-听歌、看视频</vt:lpstr>
      <vt:lpstr>移动硬盘\U盘的使用注意1</vt:lpstr>
      <vt:lpstr>移动硬盘\U盘的使用注意2</vt:lpstr>
      <vt:lpstr>移动硬盘\U盘的使用注意3</vt:lpstr>
      <vt:lpstr>文件共享</vt:lpstr>
      <vt:lpstr>Mac的文件系统</vt:lpstr>
      <vt:lpstr>常见Unix指令</vt:lpstr>
      <vt:lpstr>Unix指令中的特殊路径</vt:lpstr>
      <vt:lpstr>课后习题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 OS X婵炲濮撮鍥╁垝?</dc:title>
  <dc:subject/>
  <dc:creator>Tian</dc:creator>
  <cp:keywords/>
  <dc:description/>
  <cp:lastModifiedBy>alex 龚</cp:lastModifiedBy>
  <cp:revision>737</cp:revision>
  <cp:lastPrinted>1899-12-30T00:00:00Z</cp:lastPrinted>
  <dcterms:created xsi:type="dcterms:W3CDTF">2011-09-13T11:12:52Z</dcterms:created>
  <dcterms:modified xsi:type="dcterms:W3CDTF">2015-05-04T02:53:59Z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